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17000">
              <a:srgbClr val="9CB86E"/>
            </a:gs>
            <a:gs pos="93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4993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рисования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94" y="1484784"/>
            <a:ext cx="89834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ПОДСОЛНУХИ ВАН ГОГА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69148" y="5949280"/>
            <a:ext cx="3389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Любимова. И.Б.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49216"/>
            <a:ext cx="4896544" cy="3688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923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2012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201" y="980728"/>
            <a:ext cx="8443402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Подписать листок с обратной стороны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Наметить подсолнухи простым </a:t>
            </a:r>
          </a:p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карандашом</a:t>
            </a:r>
          </a:p>
          <a:p>
            <a:endParaRPr lang="ru-RU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201" y="2708920"/>
            <a:ext cx="2012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58" y="344168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тонировать фон восковым  мелком синего цвета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Закрасить подсолнух желтым карандашом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Отобразить семечки черным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осковым мелком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5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2012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2805" y="1118391"/>
            <a:ext cx="58784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Аккуратно смять рисунок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1" y="1916832"/>
            <a:ext cx="1848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134" y="2708920"/>
            <a:ext cx="71499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Расправить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Покрыть</a:t>
            </a:r>
          </a:p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полностью коричневой гуашью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807" y="4463246"/>
            <a:ext cx="2012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этап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7316" y="5157192"/>
            <a:ext cx="41249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Смыть гуашь водой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8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033889" cy="4163566"/>
          </a:xfrm>
          <a:prstGeom prst="rect">
            <a:avLst/>
          </a:prstGeom>
          <a:ln w="228600" cap="sq" cmpd="thickThin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692696"/>
            <a:ext cx="621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Творческих успехов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3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89603"/>
            <a:ext cx="7547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Винсент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Виллем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Ван Гог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83577"/>
            <a:ext cx="3429000" cy="4343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984" y="1518654"/>
            <a:ext cx="3635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 марта 1853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29 июля 1890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937623"/>
            <a:ext cx="556296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Всемирно известный </a:t>
            </a:r>
          </a:p>
          <a:p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идерладский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художник </a:t>
            </a:r>
          </a:p>
          <a:p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остимрессионист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19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993300"/>
                </a:solidFill>
                <a:latin typeface="Comic Sans MS" pitchFamily="66" charset="0"/>
              </a:rPr>
              <a:t>Трагическая жизнь Винсента Ван Гога сегодня популярна как какая-то священная </a:t>
            </a:r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легенда . </a:t>
            </a:r>
            <a:r>
              <a:rPr lang="ru-RU" sz="2800" b="1" dirty="0">
                <a:solidFill>
                  <a:srgbClr val="993300"/>
                </a:solidFill>
                <a:latin typeface="Comic Sans MS" pitchFamily="66" charset="0"/>
              </a:rPr>
              <a:t>Голодное, почти нищенское существование, полное одиночества и презрения окружающих, обернулось уже всемирным ажиотажем и интересом в 20 веке. За свою жизнь Ван Гог продал лишь одну картину </a:t>
            </a:r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"</a:t>
            </a:r>
            <a:r>
              <a:rPr lang="ru-RU" sz="2800" b="1" dirty="0">
                <a:solidFill>
                  <a:srgbClr val="993300"/>
                </a:solidFill>
                <a:latin typeface="Comic Sans MS" pitchFamily="66" charset="0"/>
              </a:rPr>
              <a:t>Красные виноградники в </a:t>
            </a:r>
            <a:r>
              <a:rPr lang="ru-RU" sz="2800" b="1" dirty="0" err="1">
                <a:solidFill>
                  <a:srgbClr val="993300"/>
                </a:solidFill>
                <a:latin typeface="Comic Sans MS" pitchFamily="66" charset="0"/>
              </a:rPr>
              <a:t>Арле</a:t>
            </a:r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" </a:t>
            </a:r>
            <a:r>
              <a:rPr lang="ru-RU" sz="2800" b="1" dirty="0">
                <a:solidFill>
                  <a:srgbClr val="993300"/>
                </a:solidFill>
                <a:latin typeface="Comic Sans MS" pitchFamily="66" charset="0"/>
              </a:rPr>
              <a:t>а ровно через сто лет на аукционе Кристи в Нью-Йорке его "Портрет доктора </a:t>
            </a:r>
            <a:r>
              <a:rPr lang="ru-RU" sz="2800" b="1" dirty="0" err="1">
                <a:solidFill>
                  <a:srgbClr val="993300"/>
                </a:solidFill>
                <a:latin typeface="Comic Sans MS" pitchFamily="66" charset="0"/>
              </a:rPr>
              <a:t>Гаше</a:t>
            </a:r>
            <a:r>
              <a:rPr lang="ru-RU" sz="2800" b="1" dirty="0">
                <a:solidFill>
                  <a:srgbClr val="993300"/>
                </a:solidFill>
                <a:latin typeface="Comic Sans MS" pitchFamily="66" charset="0"/>
              </a:rPr>
              <a:t>" был куплен за 82,5 миллиона долларов </a:t>
            </a:r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-рекорд </a:t>
            </a:r>
            <a:r>
              <a:rPr lang="ru-RU" sz="2800" b="1" dirty="0">
                <a:solidFill>
                  <a:srgbClr val="993300"/>
                </a:solidFill>
                <a:latin typeface="Comic Sans MS" pitchFamily="66" charset="0"/>
              </a:rPr>
              <a:t>среди живописных </a:t>
            </a:r>
            <a:r>
              <a:rPr lang="ru-RU" sz="2800" b="1" dirty="0" smtClean="0">
                <a:solidFill>
                  <a:srgbClr val="993300"/>
                </a:solidFill>
                <a:latin typeface="Comic Sans MS" pitchFamily="66" charset="0"/>
              </a:rPr>
              <a:t>произведений.</a:t>
            </a:r>
            <a:endParaRPr lang="ru-RU" sz="28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3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8419"/>
            <a:ext cx="8229600" cy="1714202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Красные виноградники в </a:t>
            </a:r>
            <a:r>
              <a:rPr lang="ru-RU" sz="2000" b="1" i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Арле.Арль</a:t>
            </a:r>
            <a:r>
              <a:rPr lang="ru-RU" sz="2000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ноябрь, 1888. Холст, масло, 73х93.</a:t>
            </a:r>
            <a:br>
              <a:rPr lang="ru-RU" sz="2000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Государственный </a:t>
            </a:r>
            <a:r>
              <a:rPr lang="ru-RU" sz="2000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Музей изобразительных искусств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000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.С. Пушкина</a:t>
            </a:r>
            <a:r>
              <a:rPr lang="ru-RU" sz="2000" b="1" i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Москва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056784" cy="4968552"/>
          </a:xfrm>
        </p:spPr>
      </p:pic>
    </p:spTree>
    <p:extLst>
      <p:ext uri="{BB962C8B-B14F-4D97-AF65-F5344CB8AC3E}">
        <p14:creationId xmlns="" xmlns:p14="http://schemas.microsoft.com/office/powerpoint/2010/main" val="10165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Портрет доктора </a:t>
            </a:r>
            <a:r>
              <a:rPr lang="ru-RU" sz="3100" b="1" i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Гаше</a:t>
            </a:r>
            <a:r>
              <a:rPr lang="ru-RU" sz="31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Овер, июнь 1890.</a:t>
            </a:r>
            <a:br>
              <a:rPr lang="ru-RU" sz="31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1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Холст, масло, 68х57. Париж, музей д'Орсэ, Франция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840211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4499992" y="2708920"/>
            <a:ext cx="44855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66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82,5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66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 миллионов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6600">
                      <a:alpha val="6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долларов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6600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7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1708"/>
            <a:ext cx="3522707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13124"/>
            <a:ext cx="3444601" cy="4267548"/>
          </a:xfrm>
        </p:spPr>
      </p:pic>
      <p:sp>
        <p:nvSpPr>
          <p:cNvPr id="7" name="Прямоугольник 6"/>
          <p:cNvSpPr/>
          <p:nvPr/>
        </p:nvSpPr>
        <p:spPr>
          <a:xfrm>
            <a:off x="2339752" y="87015"/>
            <a:ext cx="3794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Подсолнухи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8042" y="5380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Ваза с пятью подсолнухами. </a:t>
            </a:r>
            <a:r>
              <a:rPr lang="ru-RU" b="1" i="1" dirty="0" err="1">
                <a:solidFill>
                  <a:schemeClr val="bg1"/>
                </a:solidFill>
              </a:rPr>
              <a:t>Арль</a:t>
            </a:r>
            <a:r>
              <a:rPr lang="ru-RU" b="1" i="1" dirty="0">
                <a:solidFill>
                  <a:schemeClr val="bg1"/>
                </a:solidFill>
              </a:rPr>
              <a:t>, август 1888. Холст, масло, 98х69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Уничтожена немецкими партизанами во время второй мировой войны.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98" y="56576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Три подсолнуха в вазе. </a:t>
            </a:r>
            <a:r>
              <a:rPr lang="ru-RU" b="1" i="1" dirty="0" err="1">
                <a:solidFill>
                  <a:schemeClr val="bg1"/>
                </a:solidFill>
              </a:rPr>
              <a:t>Арль</a:t>
            </a:r>
            <a:r>
              <a:rPr lang="ru-RU" b="1" i="1" dirty="0">
                <a:solidFill>
                  <a:schemeClr val="bg1"/>
                </a:solidFill>
              </a:rPr>
              <a:t>, август 1888. Холст, масло, 73х58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Частное собрание, США</a:t>
            </a:r>
          </a:p>
        </p:txBody>
      </p:sp>
    </p:spTree>
    <p:extLst>
      <p:ext uri="{BB962C8B-B14F-4D97-AF65-F5344CB8AC3E}">
        <p14:creationId xmlns="" xmlns:p14="http://schemas.microsoft.com/office/powerpoint/2010/main" val="24023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90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Подсолнухи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4" y="1060548"/>
            <a:ext cx="3635856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09" y="1060548"/>
            <a:ext cx="3542392" cy="4525963"/>
          </a:xfrm>
        </p:spPr>
      </p:pic>
      <p:sp>
        <p:nvSpPr>
          <p:cNvPr id="3" name="TextBox 2"/>
          <p:cNvSpPr txBox="1"/>
          <p:nvPr/>
        </p:nvSpPr>
        <p:spPr>
          <a:xfrm>
            <a:off x="4927509" y="5586510"/>
            <a:ext cx="421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Ваза с двенадцатью подсолнухами. </a:t>
            </a:r>
            <a:r>
              <a:rPr lang="ru-RU" b="1" i="1" dirty="0" err="1">
                <a:solidFill>
                  <a:schemeClr val="bg1"/>
                </a:solidFill>
              </a:rPr>
              <a:t>Арль</a:t>
            </a:r>
            <a:r>
              <a:rPr lang="ru-RU" b="1" i="1" dirty="0">
                <a:solidFill>
                  <a:schemeClr val="bg1"/>
                </a:solidFill>
              </a:rPr>
              <a:t>, август 1888. Холст, масло, 91х72.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Мюнхен</a:t>
            </a:r>
            <a:r>
              <a:rPr lang="ru-RU" b="1" i="1" dirty="0">
                <a:solidFill>
                  <a:schemeClr val="bg1"/>
                </a:solidFill>
              </a:rPr>
              <a:t>, Новая Пинакотека, Германия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586511"/>
            <a:ext cx="4522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Ваза с двенадцатью подсолнухами. </a:t>
            </a:r>
            <a:r>
              <a:rPr lang="ru-RU" b="1" i="1" dirty="0" err="1">
                <a:solidFill>
                  <a:schemeClr val="bg1"/>
                </a:solidFill>
              </a:rPr>
              <a:t>Арль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январь</a:t>
            </a:r>
            <a:r>
              <a:rPr lang="ru-RU" b="1" i="1" dirty="0">
                <a:solidFill>
                  <a:schemeClr val="bg1"/>
                </a:solidFill>
              </a:rPr>
              <a:t>, 1889. Холст, масло, 92х73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Филадельфия. Филадельфийский </a:t>
            </a:r>
            <a:r>
              <a:rPr lang="ru-RU" b="1" i="1" dirty="0" smtClean="0">
                <a:solidFill>
                  <a:schemeClr val="bg1"/>
                </a:solidFill>
              </a:rPr>
              <a:t>Музей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изобразительных искусств, США</a:t>
            </a:r>
          </a:p>
        </p:txBody>
      </p:sp>
    </p:spTree>
    <p:extLst>
      <p:ext uri="{BB962C8B-B14F-4D97-AF65-F5344CB8AC3E}">
        <p14:creationId xmlns="" xmlns:p14="http://schemas.microsoft.com/office/powerpoint/2010/main" val="17488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011" y="332656"/>
            <a:ext cx="89039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Кракелю́р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(фр.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craquelure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—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трещина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красочного слоя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лака в произведении живописи.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92D05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36669"/>
            <a:ext cx="3488457" cy="45219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95936" y="2373982"/>
            <a:ext cx="627667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solidFill>
                  <a:srgbClr val="99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Кракелюр- </a:t>
            </a:r>
          </a:p>
          <a:p>
            <a:r>
              <a:rPr lang="ru-RU" sz="5400" b="1" cap="none" spc="0" dirty="0" smtClean="0">
                <a:ln w="11430"/>
                <a:solidFill>
                  <a:srgbClr val="99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техника</a:t>
            </a:r>
          </a:p>
          <a:p>
            <a:r>
              <a:rPr lang="ru-RU" sz="5400" b="1" cap="none" spc="0" dirty="0" smtClean="0">
                <a:ln w="11430"/>
                <a:solidFill>
                  <a:srgbClr val="99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искусственного</a:t>
            </a:r>
          </a:p>
          <a:p>
            <a:r>
              <a:rPr lang="ru-RU" sz="5400" b="1" cap="none" spc="0" dirty="0" smtClean="0">
                <a:ln w="11430"/>
                <a:solidFill>
                  <a:srgbClr val="9933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старения предметов</a:t>
            </a:r>
            <a:endParaRPr lang="ru-RU" sz="5400" b="1" cap="none" spc="0" dirty="0">
              <a:ln w="11430"/>
              <a:solidFill>
                <a:srgbClr val="9933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4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024336" cy="280831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224" t="156"/>
          <a:stretch/>
        </p:blipFill>
        <p:spPr>
          <a:xfrm>
            <a:off x="3563888" y="764704"/>
            <a:ext cx="2010229" cy="224347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10" t="9120" r="16061" b="7327"/>
          <a:stretch/>
        </p:blipFill>
        <p:spPr>
          <a:xfrm>
            <a:off x="5889419" y="116632"/>
            <a:ext cx="2540000" cy="32947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9" y="3843423"/>
            <a:ext cx="4973645" cy="24579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9792" l="6250" r="8921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29" t="-2202" r="11429" b="2881"/>
          <a:stretch/>
        </p:blipFill>
        <p:spPr>
          <a:xfrm>
            <a:off x="4572000" y="3140968"/>
            <a:ext cx="3955638" cy="3717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81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292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Красные виноградники в Арле.Арль, ноябрь, 1888. Холст, масло, 73х93. Государственный Музей изобразительных искусств  А.С. Пушкина, Москва</vt:lpstr>
      <vt:lpstr>   Портрет доктора Гаше. Овер, июнь 1890. Холст, масло, 68х57. Париж, музей д'Орсэ, Франция</vt:lpstr>
      <vt:lpstr>Слайд 6</vt:lpstr>
      <vt:lpstr>Подсолнухи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Лёха</dc:creator>
  <cp:lastModifiedBy>Админ</cp:lastModifiedBy>
  <cp:revision>12</cp:revision>
  <dcterms:created xsi:type="dcterms:W3CDTF">2011-11-27T01:33:03Z</dcterms:created>
  <dcterms:modified xsi:type="dcterms:W3CDTF">2016-11-24T07:35:20Z</dcterms:modified>
</cp:coreProperties>
</file>