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9" r:id="rId4"/>
    <p:sldId id="257" r:id="rId5"/>
    <p:sldId id="295" r:id="rId6"/>
    <p:sldId id="263" r:id="rId7"/>
    <p:sldId id="260" r:id="rId8"/>
    <p:sldId id="267" r:id="rId9"/>
    <p:sldId id="264" r:id="rId10"/>
    <p:sldId id="268" r:id="rId11"/>
    <p:sldId id="265" r:id="rId12"/>
    <p:sldId id="262" r:id="rId13"/>
    <p:sldId id="269" r:id="rId14"/>
    <p:sldId id="270" r:id="rId15"/>
    <p:sldId id="292" r:id="rId16"/>
    <p:sldId id="271" r:id="rId17"/>
    <p:sldId id="26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5" r:id="rId33"/>
    <p:sldId id="287" r:id="rId34"/>
    <p:sldId id="288" r:id="rId35"/>
    <p:sldId id="294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39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</a:rPr>
              <a:t>Мониторинг занятости внеурочной деятельности  "Страна мастеров"</a:t>
            </a:r>
          </a:p>
        </c:rich>
      </c:tx>
      <c:layout>
        <c:manualLayout>
          <c:xMode val="edge"/>
          <c:yMode val="edge"/>
          <c:x val="9.4719311165241266E-2"/>
          <c:y val="1.8779342723004692E-2"/>
        </c:manualLayout>
      </c:layout>
    </c:title>
    <c:view3D>
      <c:rotX val="30"/>
      <c:rAngAx val="1"/>
    </c:view3D>
    <c:plotArea>
      <c:layout>
        <c:manualLayout>
          <c:layoutTarget val="inner"/>
          <c:xMode val="edge"/>
          <c:yMode val="edge"/>
          <c:x val="8.6330935251798552E-2"/>
          <c:y val="0.2590611807326903"/>
          <c:w val="0.35736203478162382"/>
          <c:h val="0.699624265276704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Мониторинг занятости внеурочной деятельности " Страна мастеров"</c:v>
                </c:pt>
              </c:strCache>
            </c:strRef>
          </c:tx>
          <c:explosion val="16"/>
          <c:dPt>
            <c:idx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"/>
            <c:spPr>
              <a:solidFill>
                <a:srgbClr val="CC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3838403293113541"/>
                  <c:y val="-4.5102066467043823E-2"/>
                </c:manualLayout>
              </c:layout>
              <c:showVal val="1"/>
            </c:dLbl>
            <c:dLbl>
              <c:idx val="1"/>
              <c:layout>
                <c:manualLayout>
                  <c:x val="0.10811095375668126"/>
                  <c:y val="-7.8871465010535824E-2"/>
                </c:manualLayout>
              </c:layout>
              <c:showVal val="1"/>
            </c:dLbl>
            <c:dLbl>
              <c:idx val="2"/>
              <c:layout>
                <c:manualLayout>
                  <c:x val="3.1987151004829628E-2"/>
                  <c:y val="8.3101555879183248E-2"/>
                </c:manualLayout>
              </c:layout>
              <c:showVal val="1"/>
            </c:dLbl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44</c:v>
                </c:pt>
                <c:pt idx="2">
                  <c:v>16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093638081450027"/>
          <c:y val="0.42664150560356562"/>
          <c:w val="0.11975843479212346"/>
          <c:h val="0.3181110219825348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1класс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16</a:t>
                    </a:r>
                    <a:endParaRPr lang="en-US"/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 26</a:t>
                    </a:r>
                  </a:p>
                </c:rich>
              </c:tx>
              <c:showVal val="1"/>
              <c:showCatName val="1"/>
              <c:showSer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 27</a:t>
                    </a:r>
                  </a:p>
                </c:rich>
              </c:tx>
              <c:showVal val="1"/>
              <c:showCatName val="1"/>
              <c:showSerName val="1"/>
            </c:dLbl>
            <c:showVal val="1"/>
            <c:showCatName val="1"/>
            <c:showSerNam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26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spPr>
            <a:solidFill>
              <a:srgbClr val="FFC000"/>
            </a:solidFill>
          </c:spPr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18</c:v>
                </c:pt>
                <c:pt idx="2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класс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1">
                  <c:v>0</c:v>
                </c:pt>
                <c:pt idx="2">
                  <c:v>17</c:v>
                </c:pt>
              </c:numCache>
            </c:numRef>
          </c:val>
        </c:ser>
        <c:shape val="cylinder"/>
        <c:axId val="41446784"/>
        <c:axId val="41456768"/>
        <c:axId val="0"/>
      </c:bar3DChart>
      <c:catAx>
        <c:axId val="41446784"/>
        <c:scaling>
          <c:orientation val="minMax"/>
        </c:scaling>
        <c:axPos val="b"/>
        <c:numFmt formatCode="General" sourceLinked="1"/>
        <c:tickLblPos val="nextTo"/>
        <c:crossAx val="41456768"/>
        <c:crosses val="autoZero"/>
        <c:auto val="1"/>
        <c:lblAlgn val="ctr"/>
        <c:lblOffset val="100"/>
      </c:catAx>
      <c:valAx>
        <c:axId val="4145676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4144678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400"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теоретические вопросы</c:v>
                </c:pt>
              </c:strCache>
            </c:strRef>
          </c:tx>
          <c:spPr>
            <a:solidFill>
              <a:srgbClr val="0033CC"/>
            </a:solidFill>
          </c:spPr>
          <c:cat>
            <c:strRef>
              <c:f>Лист1!$A$2:$A$6</c:f>
              <c:strCache>
                <c:ptCount val="5"/>
                <c:pt idx="0">
                  <c:v>Беркова Мария </c:v>
                </c:pt>
                <c:pt idx="1">
                  <c:v>Зыкова Злата</c:v>
                </c:pt>
                <c:pt idx="2">
                  <c:v>Мамалыга Дарья</c:v>
                </c:pt>
                <c:pt idx="3">
                  <c:v>Тарасова Алина</c:v>
                </c:pt>
                <c:pt idx="4">
                  <c:v>ТурчининоваЛиза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35</c:v>
                </c:pt>
                <c:pt idx="2">
                  <c:v>40</c:v>
                </c:pt>
                <c:pt idx="3">
                  <c:v>35</c:v>
                </c:pt>
                <c:pt idx="4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практические задания</c:v>
                </c:pt>
              </c:strCache>
            </c:strRef>
          </c:tx>
          <c:spPr>
            <a:solidFill>
              <a:srgbClr val="FF6699"/>
            </a:solidFill>
          </c:spPr>
          <c:cat>
            <c:strRef>
              <c:f>Лист1!$A$2:$A$6</c:f>
              <c:strCache>
                <c:ptCount val="5"/>
                <c:pt idx="0">
                  <c:v>Беркова Мария </c:v>
                </c:pt>
                <c:pt idx="1">
                  <c:v>Зыкова Злата</c:v>
                </c:pt>
                <c:pt idx="2">
                  <c:v>Мамалыга Дарья</c:v>
                </c:pt>
                <c:pt idx="3">
                  <c:v>Тарасова Алина</c:v>
                </c:pt>
                <c:pt idx="4">
                  <c:v>ТурчининоваЛиза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50</c:v>
                </c:pt>
                <c:pt idx="1">
                  <c:v>48</c:v>
                </c:pt>
                <c:pt idx="2">
                  <c:v>50</c:v>
                </c:pt>
                <c:pt idx="3">
                  <c:v>42</c:v>
                </c:pt>
                <c:pt idx="4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УУД</c:v>
                </c:pt>
              </c:strCache>
            </c:strRef>
          </c:tx>
          <c:spPr>
            <a:solidFill>
              <a:srgbClr val="CCFF33"/>
            </a:solidFill>
          </c:spPr>
          <c:cat>
            <c:strRef>
              <c:f>Лист1!$A$2:$A$6</c:f>
              <c:strCache>
                <c:ptCount val="5"/>
                <c:pt idx="0">
                  <c:v>Беркова Мария </c:v>
                </c:pt>
                <c:pt idx="1">
                  <c:v>Зыкова Злата</c:v>
                </c:pt>
                <c:pt idx="2">
                  <c:v>Мамалыга Дарья</c:v>
                </c:pt>
                <c:pt idx="3">
                  <c:v>Тарасова Алина</c:v>
                </c:pt>
                <c:pt idx="4">
                  <c:v>ТурчининоваЛиза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12</c:v>
                </c:pt>
                <c:pt idx="3">
                  <c:v>9</c:v>
                </c:pt>
                <c:pt idx="4">
                  <c:v>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Самоанализ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Беркова Мария </c:v>
                </c:pt>
                <c:pt idx="1">
                  <c:v>Зыкова Злата</c:v>
                </c:pt>
                <c:pt idx="2">
                  <c:v>Мамалыга Дарья</c:v>
                </c:pt>
                <c:pt idx="3">
                  <c:v>Тарасова Алина</c:v>
                </c:pt>
                <c:pt idx="4">
                  <c:v>ТурчининоваЛиза 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15</c:v>
                </c:pt>
                <c:pt idx="1">
                  <c:v>13</c:v>
                </c:pt>
                <c:pt idx="2">
                  <c:v>20</c:v>
                </c:pt>
                <c:pt idx="3">
                  <c:v>10</c:v>
                </c:pt>
                <c:pt idx="4">
                  <c:v>16</c:v>
                </c:pt>
              </c:numCache>
            </c:numRef>
          </c:val>
        </c:ser>
        <c:shape val="cylinder"/>
        <c:axId val="114820608"/>
        <c:axId val="114822144"/>
        <c:axId val="0"/>
      </c:bar3DChart>
      <c:catAx>
        <c:axId val="114820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 i="1">
                <a:solidFill>
                  <a:srgbClr val="002060"/>
                </a:solidFill>
              </a:defRPr>
            </a:pPr>
            <a:endParaRPr lang="ru-RU"/>
          </a:p>
        </c:txPr>
        <c:crossAx val="114822144"/>
        <c:crosses val="autoZero"/>
        <c:auto val="1"/>
        <c:lblAlgn val="ctr"/>
        <c:lblOffset val="100"/>
      </c:catAx>
      <c:valAx>
        <c:axId val="11482214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48206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65CE3-82AB-43F7-8A4E-A936C940D57F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874AAF1-0F52-463A-8B42-E9945FB82144}">
      <dgm:prSet phldrT="[Текст]"/>
      <dgm:spPr/>
      <dgm:t>
        <a:bodyPr/>
        <a:lstStyle/>
        <a:p>
          <a:r>
            <a:rPr lang="ru-RU"/>
            <a:t>направления внеурочной деятельности</a:t>
          </a:r>
        </a:p>
      </dgm:t>
    </dgm:pt>
    <dgm:pt modelId="{5872302C-424D-4CB2-AE65-4B4BA3FA70C4}" type="parTrans" cxnId="{8C45F33C-E5D6-43B9-85E8-311CC452E401}">
      <dgm:prSet/>
      <dgm:spPr/>
      <dgm:t>
        <a:bodyPr/>
        <a:lstStyle/>
        <a:p>
          <a:endParaRPr lang="ru-RU"/>
        </a:p>
      </dgm:t>
    </dgm:pt>
    <dgm:pt modelId="{549F4A46-390D-46E8-B167-EBD700126D9F}" type="sibTrans" cxnId="{8C45F33C-E5D6-43B9-85E8-311CC452E401}">
      <dgm:prSet/>
      <dgm:spPr/>
      <dgm:t>
        <a:bodyPr/>
        <a:lstStyle/>
        <a:p>
          <a:endParaRPr lang="ru-RU"/>
        </a:p>
      </dgm:t>
    </dgm:pt>
    <dgm:pt modelId="{B9973678-CB0A-421C-AEBD-4D6E6925418D}">
      <dgm:prSet phldrT="[Текст]"/>
      <dgm:spPr/>
      <dgm:t>
        <a:bodyPr/>
        <a:lstStyle/>
        <a:p>
          <a:r>
            <a:rPr lang="ru-RU"/>
            <a:t>общекультурное</a:t>
          </a:r>
        </a:p>
      </dgm:t>
    </dgm:pt>
    <dgm:pt modelId="{7BB9CA29-86AA-4212-9190-2208447A86B9}" type="parTrans" cxnId="{EC80CAAD-B6DC-4246-A985-64F4404DB86F}">
      <dgm:prSet/>
      <dgm:spPr/>
      <dgm:t>
        <a:bodyPr/>
        <a:lstStyle/>
        <a:p>
          <a:endParaRPr lang="ru-RU"/>
        </a:p>
      </dgm:t>
    </dgm:pt>
    <dgm:pt modelId="{C85A497B-DC8D-4C7E-B1E8-FA78600493D6}" type="sibTrans" cxnId="{EC80CAAD-B6DC-4246-A985-64F4404DB86F}">
      <dgm:prSet/>
      <dgm:spPr/>
      <dgm:t>
        <a:bodyPr/>
        <a:lstStyle/>
        <a:p>
          <a:endParaRPr lang="ru-RU"/>
        </a:p>
      </dgm:t>
    </dgm:pt>
    <dgm:pt modelId="{4EE239DB-A4D7-4C83-B587-64CAE15CDB80}">
      <dgm:prSet phldrT="[Текст]"/>
      <dgm:spPr/>
      <dgm:t>
        <a:bodyPr/>
        <a:lstStyle/>
        <a:p>
          <a:r>
            <a:rPr lang="ru-RU" b="1"/>
            <a:t>интеллектуальное</a:t>
          </a:r>
        </a:p>
      </dgm:t>
    </dgm:pt>
    <dgm:pt modelId="{FF07741B-FF80-41A9-9B7D-9D034F000082}" type="parTrans" cxnId="{43E53E27-FBB2-4822-BE56-54F9811AC8DC}">
      <dgm:prSet/>
      <dgm:spPr/>
      <dgm:t>
        <a:bodyPr/>
        <a:lstStyle/>
        <a:p>
          <a:endParaRPr lang="ru-RU"/>
        </a:p>
      </dgm:t>
    </dgm:pt>
    <dgm:pt modelId="{84FD5D5A-FAF6-49C5-9DA1-242C60AFF97B}" type="sibTrans" cxnId="{43E53E27-FBB2-4822-BE56-54F9811AC8DC}">
      <dgm:prSet/>
      <dgm:spPr/>
      <dgm:t>
        <a:bodyPr/>
        <a:lstStyle/>
        <a:p>
          <a:endParaRPr lang="ru-RU"/>
        </a:p>
      </dgm:t>
    </dgm:pt>
    <dgm:pt modelId="{760DEFFA-4821-4077-A600-14EA6430B6B6}">
      <dgm:prSet phldrT="[Текст]"/>
      <dgm:spPr/>
      <dgm:t>
        <a:bodyPr/>
        <a:lstStyle/>
        <a:p>
          <a:r>
            <a:rPr lang="ru-RU" b="1"/>
            <a:t>социальное</a:t>
          </a:r>
        </a:p>
      </dgm:t>
    </dgm:pt>
    <dgm:pt modelId="{9463F809-8ED7-45BD-8E84-BBBE62BE9545}" type="parTrans" cxnId="{65034680-D753-47D2-BDD2-9686C6915B4E}">
      <dgm:prSet/>
      <dgm:spPr/>
      <dgm:t>
        <a:bodyPr/>
        <a:lstStyle/>
        <a:p>
          <a:endParaRPr lang="ru-RU"/>
        </a:p>
      </dgm:t>
    </dgm:pt>
    <dgm:pt modelId="{557A8DE5-6E53-488C-B106-141D24CAC504}" type="sibTrans" cxnId="{65034680-D753-47D2-BDD2-9686C6915B4E}">
      <dgm:prSet/>
      <dgm:spPr/>
      <dgm:t>
        <a:bodyPr/>
        <a:lstStyle/>
        <a:p>
          <a:endParaRPr lang="ru-RU"/>
        </a:p>
      </dgm:t>
    </dgm:pt>
    <dgm:pt modelId="{F95A0497-A17A-4FFA-88F0-826DA265CBAB}">
      <dgm:prSet phldrT="[Текст]" custT="1"/>
      <dgm:spPr/>
      <dgm:t>
        <a:bodyPr/>
        <a:lstStyle/>
        <a:p>
          <a:r>
            <a:rPr lang="ru-RU" sz="1000" b="1"/>
            <a:t>спротивно- оздоровительное</a:t>
          </a:r>
        </a:p>
      </dgm:t>
    </dgm:pt>
    <dgm:pt modelId="{25B8DEAF-0796-4BD3-AB1E-91D977408830}" type="parTrans" cxnId="{0A78E743-55D0-4B32-A464-431ECD50F2FC}">
      <dgm:prSet/>
      <dgm:spPr/>
      <dgm:t>
        <a:bodyPr/>
        <a:lstStyle/>
        <a:p>
          <a:endParaRPr lang="ru-RU"/>
        </a:p>
      </dgm:t>
    </dgm:pt>
    <dgm:pt modelId="{04176133-E089-4E71-BAC2-B69AFAE77D0B}" type="sibTrans" cxnId="{0A78E743-55D0-4B32-A464-431ECD50F2FC}">
      <dgm:prSet/>
      <dgm:spPr/>
      <dgm:t>
        <a:bodyPr/>
        <a:lstStyle/>
        <a:p>
          <a:endParaRPr lang="ru-RU"/>
        </a:p>
      </dgm:t>
    </dgm:pt>
    <dgm:pt modelId="{085BFBF6-8AD3-4F4E-81B9-ED2141727ECE}">
      <dgm:prSet phldrT="[Текст]"/>
      <dgm:spPr/>
      <dgm:t>
        <a:bodyPr/>
        <a:lstStyle/>
        <a:p>
          <a:r>
            <a:rPr lang="ru-RU" b="1"/>
            <a:t>духовно- нравственное</a:t>
          </a:r>
        </a:p>
      </dgm:t>
    </dgm:pt>
    <dgm:pt modelId="{22E1E243-5260-4A4B-8501-42C17F71F3CA}" type="parTrans" cxnId="{77F8B015-BE4B-4148-A9DF-E15E507878A7}">
      <dgm:prSet/>
      <dgm:spPr/>
      <dgm:t>
        <a:bodyPr/>
        <a:lstStyle/>
        <a:p>
          <a:endParaRPr lang="ru-RU"/>
        </a:p>
      </dgm:t>
    </dgm:pt>
    <dgm:pt modelId="{3CF6B108-F4CE-4A79-ADE7-02CA386E60C1}" type="sibTrans" cxnId="{77F8B015-BE4B-4148-A9DF-E15E507878A7}">
      <dgm:prSet/>
      <dgm:spPr/>
      <dgm:t>
        <a:bodyPr/>
        <a:lstStyle/>
        <a:p>
          <a:endParaRPr lang="ru-RU"/>
        </a:p>
      </dgm:t>
    </dgm:pt>
    <dgm:pt modelId="{5D5BC22E-536D-42B7-ABCF-9ACA1D2E6656}" type="pres">
      <dgm:prSet presAssocID="{A6165CE3-82AB-43F7-8A4E-A936C940D57F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12A99-8994-424F-A478-88F86A168506}" type="pres">
      <dgm:prSet presAssocID="{6874AAF1-0F52-463A-8B42-E9945FB82144}" presName="vertOne" presStyleCnt="0"/>
      <dgm:spPr/>
    </dgm:pt>
    <dgm:pt modelId="{738B2C68-5DD9-4705-A182-C3A3B1246157}" type="pres">
      <dgm:prSet presAssocID="{6874AAF1-0F52-463A-8B42-E9945FB8214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E90F96-84F5-4E37-9F75-0CDE88012F95}" type="pres">
      <dgm:prSet presAssocID="{6874AAF1-0F52-463A-8B42-E9945FB82144}" presName="parTransOne" presStyleCnt="0"/>
      <dgm:spPr/>
    </dgm:pt>
    <dgm:pt modelId="{39C50892-DAF1-4340-890E-662D992FBF6F}" type="pres">
      <dgm:prSet presAssocID="{6874AAF1-0F52-463A-8B42-E9945FB82144}" presName="horzOne" presStyleCnt="0"/>
      <dgm:spPr/>
    </dgm:pt>
    <dgm:pt modelId="{4C97DB38-D4F3-4F75-A345-5F9625CAF84D}" type="pres">
      <dgm:prSet presAssocID="{B9973678-CB0A-421C-AEBD-4D6E6925418D}" presName="vertTwo" presStyleCnt="0"/>
      <dgm:spPr/>
    </dgm:pt>
    <dgm:pt modelId="{038931B6-792A-4CFB-97E4-8C8FEDF5A2D6}" type="pres">
      <dgm:prSet presAssocID="{B9973678-CB0A-421C-AEBD-4D6E6925418D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9D5608-5675-47B9-BB22-79F891D77016}" type="pres">
      <dgm:prSet presAssocID="{B9973678-CB0A-421C-AEBD-4D6E6925418D}" presName="horzTwo" presStyleCnt="0"/>
      <dgm:spPr/>
    </dgm:pt>
    <dgm:pt modelId="{1C230B6B-B0F7-4CD5-A294-F127C4FFA70B}" type="pres">
      <dgm:prSet presAssocID="{C85A497B-DC8D-4C7E-B1E8-FA78600493D6}" presName="sibSpaceTwo" presStyleCnt="0"/>
      <dgm:spPr/>
    </dgm:pt>
    <dgm:pt modelId="{BA8355BA-ADEA-4761-8983-076D7A43BBB9}" type="pres">
      <dgm:prSet presAssocID="{4EE239DB-A4D7-4C83-B587-64CAE15CDB80}" presName="vertTwo" presStyleCnt="0"/>
      <dgm:spPr/>
    </dgm:pt>
    <dgm:pt modelId="{3C7C1263-DB9B-4970-AB7A-55C096431888}" type="pres">
      <dgm:prSet presAssocID="{4EE239DB-A4D7-4C83-B587-64CAE15CDB80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127D98-9440-4D7F-8A07-BB4F3AD1B76B}" type="pres">
      <dgm:prSet presAssocID="{4EE239DB-A4D7-4C83-B587-64CAE15CDB80}" presName="horzTwo" presStyleCnt="0"/>
      <dgm:spPr/>
    </dgm:pt>
    <dgm:pt modelId="{50577CA7-0285-4066-BBCA-D193BBEC0C0D}" type="pres">
      <dgm:prSet presAssocID="{84FD5D5A-FAF6-49C5-9DA1-242C60AFF97B}" presName="sibSpaceTwo" presStyleCnt="0"/>
      <dgm:spPr/>
    </dgm:pt>
    <dgm:pt modelId="{45FB8701-D91D-495A-A512-8388F1B88F33}" type="pres">
      <dgm:prSet presAssocID="{760DEFFA-4821-4077-A600-14EA6430B6B6}" presName="vertTwo" presStyleCnt="0"/>
      <dgm:spPr/>
    </dgm:pt>
    <dgm:pt modelId="{2B305792-1F0A-472B-BC34-8C584B6CD4B5}" type="pres">
      <dgm:prSet presAssocID="{760DEFFA-4821-4077-A600-14EA6430B6B6}" presName="txTwo" presStyleLbl="node2" presStyleIdx="2" presStyleCnt="5" custLinFactNeighborX="543" custLinFactNeighborY="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A39B09-6DCE-4D96-8806-CCF81ACFA09B}" type="pres">
      <dgm:prSet presAssocID="{760DEFFA-4821-4077-A600-14EA6430B6B6}" presName="horzTwo" presStyleCnt="0"/>
      <dgm:spPr/>
    </dgm:pt>
    <dgm:pt modelId="{D1A495B4-83F6-4A87-B9DC-CBCCAC290D1E}" type="pres">
      <dgm:prSet presAssocID="{557A8DE5-6E53-488C-B106-141D24CAC504}" presName="sibSpaceTwo" presStyleCnt="0"/>
      <dgm:spPr/>
    </dgm:pt>
    <dgm:pt modelId="{833AD07A-29F8-41A2-AEF2-2ACE4E68DFDB}" type="pres">
      <dgm:prSet presAssocID="{085BFBF6-8AD3-4F4E-81B9-ED2141727ECE}" presName="vertTwo" presStyleCnt="0"/>
      <dgm:spPr/>
    </dgm:pt>
    <dgm:pt modelId="{586477E1-AE3D-46AE-BD5B-7076C11173FD}" type="pres">
      <dgm:prSet presAssocID="{085BFBF6-8AD3-4F4E-81B9-ED2141727ECE}" presName="txTwo" presStyleLbl="node2" presStyleIdx="3" presStyleCnt="5" custLinFactNeighborX="543" custLinFactNeighborY="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02404F-F34B-4D35-9631-54923E92E8D4}" type="pres">
      <dgm:prSet presAssocID="{085BFBF6-8AD3-4F4E-81B9-ED2141727ECE}" presName="horzTwo" presStyleCnt="0"/>
      <dgm:spPr/>
    </dgm:pt>
    <dgm:pt modelId="{9B4E66D0-72DC-4833-836E-7CB69373C5E9}" type="pres">
      <dgm:prSet presAssocID="{3CF6B108-F4CE-4A79-ADE7-02CA386E60C1}" presName="sibSpaceTwo" presStyleCnt="0"/>
      <dgm:spPr/>
    </dgm:pt>
    <dgm:pt modelId="{D0B95AE9-297E-4996-BF3F-987B440C69BC}" type="pres">
      <dgm:prSet presAssocID="{F95A0497-A17A-4FFA-88F0-826DA265CBAB}" presName="vertTwo" presStyleCnt="0"/>
      <dgm:spPr/>
    </dgm:pt>
    <dgm:pt modelId="{0F566CE6-5833-48CA-B761-8D1B0512FFF5}" type="pres">
      <dgm:prSet presAssocID="{F95A0497-A17A-4FFA-88F0-826DA265CBAB}" presName="txTwo" presStyleLbl="node2" presStyleIdx="4" presStyleCnt="5" custScaleX="109286" custLinFactNeighborX="543" custLinFactNeighborY="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CF2093-1016-4074-82F4-2A26928EAA43}" type="pres">
      <dgm:prSet presAssocID="{F95A0497-A17A-4FFA-88F0-826DA265CBAB}" presName="horzTwo" presStyleCnt="0"/>
      <dgm:spPr/>
    </dgm:pt>
  </dgm:ptLst>
  <dgm:cxnLst>
    <dgm:cxn modelId="{A5477E9E-19AB-443E-957F-ACE5E9E33CE8}" type="presOf" srcId="{B9973678-CB0A-421C-AEBD-4D6E6925418D}" destId="{038931B6-792A-4CFB-97E4-8C8FEDF5A2D6}" srcOrd="0" destOrd="0" presId="urn:microsoft.com/office/officeart/2005/8/layout/hierarchy4"/>
    <dgm:cxn modelId="{55361AF8-66C7-41C1-96A8-95043B0CD900}" type="presOf" srcId="{085BFBF6-8AD3-4F4E-81B9-ED2141727ECE}" destId="{586477E1-AE3D-46AE-BD5B-7076C11173FD}" srcOrd="0" destOrd="0" presId="urn:microsoft.com/office/officeart/2005/8/layout/hierarchy4"/>
    <dgm:cxn modelId="{9DB02881-B000-42E7-956C-E7778B7D51D9}" type="presOf" srcId="{4EE239DB-A4D7-4C83-B587-64CAE15CDB80}" destId="{3C7C1263-DB9B-4970-AB7A-55C096431888}" srcOrd="0" destOrd="0" presId="urn:microsoft.com/office/officeart/2005/8/layout/hierarchy4"/>
    <dgm:cxn modelId="{56A39316-A49F-4B4B-8A5D-BB458873C001}" type="presOf" srcId="{F95A0497-A17A-4FFA-88F0-826DA265CBAB}" destId="{0F566CE6-5833-48CA-B761-8D1B0512FFF5}" srcOrd="0" destOrd="0" presId="urn:microsoft.com/office/officeart/2005/8/layout/hierarchy4"/>
    <dgm:cxn modelId="{0A78E743-55D0-4B32-A464-431ECD50F2FC}" srcId="{6874AAF1-0F52-463A-8B42-E9945FB82144}" destId="{F95A0497-A17A-4FFA-88F0-826DA265CBAB}" srcOrd="4" destOrd="0" parTransId="{25B8DEAF-0796-4BD3-AB1E-91D977408830}" sibTransId="{04176133-E089-4E71-BAC2-B69AFAE77D0B}"/>
    <dgm:cxn modelId="{72502C0D-ADBB-4E05-A84F-0BF4A9D6D373}" type="presOf" srcId="{A6165CE3-82AB-43F7-8A4E-A936C940D57F}" destId="{5D5BC22E-536D-42B7-ABCF-9ACA1D2E6656}" srcOrd="0" destOrd="0" presId="urn:microsoft.com/office/officeart/2005/8/layout/hierarchy4"/>
    <dgm:cxn modelId="{8C45F33C-E5D6-43B9-85E8-311CC452E401}" srcId="{A6165CE3-82AB-43F7-8A4E-A936C940D57F}" destId="{6874AAF1-0F52-463A-8B42-E9945FB82144}" srcOrd="0" destOrd="0" parTransId="{5872302C-424D-4CB2-AE65-4B4BA3FA70C4}" sibTransId="{549F4A46-390D-46E8-B167-EBD700126D9F}"/>
    <dgm:cxn modelId="{137CC387-1B35-45E6-8341-CA1F5F817876}" type="presOf" srcId="{760DEFFA-4821-4077-A600-14EA6430B6B6}" destId="{2B305792-1F0A-472B-BC34-8C584B6CD4B5}" srcOrd="0" destOrd="0" presId="urn:microsoft.com/office/officeart/2005/8/layout/hierarchy4"/>
    <dgm:cxn modelId="{D12EA598-FA06-4FF2-BB42-3B689AECE259}" type="presOf" srcId="{6874AAF1-0F52-463A-8B42-E9945FB82144}" destId="{738B2C68-5DD9-4705-A182-C3A3B1246157}" srcOrd="0" destOrd="0" presId="urn:microsoft.com/office/officeart/2005/8/layout/hierarchy4"/>
    <dgm:cxn modelId="{43E53E27-FBB2-4822-BE56-54F9811AC8DC}" srcId="{6874AAF1-0F52-463A-8B42-E9945FB82144}" destId="{4EE239DB-A4D7-4C83-B587-64CAE15CDB80}" srcOrd="1" destOrd="0" parTransId="{FF07741B-FF80-41A9-9B7D-9D034F000082}" sibTransId="{84FD5D5A-FAF6-49C5-9DA1-242C60AFF97B}"/>
    <dgm:cxn modelId="{77F8B015-BE4B-4148-A9DF-E15E507878A7}" srcId="{6874AAF1-0F52-463A-8B42-E9945FB82144}" destId="{085BFBF6-8AD3-4F4E-81B9-ED2141727ECE}" srcOrd="3" destOrd="0" parTransId="{22E1E243-5260-4A4B-8501-42C17F71F3CA}" sibTransId="{3CF6B108-F4CE-4A79-ADE7-02CA386E60C1}"/>
    <dgm:cxn modelId="{EC80CAAD-B6DC-4246-A985-64F4404DB86F}" srcId="{6874AAF1-0F52-463A-8B42-E9945FB82144}" destId="{B9973678-CB0A-421C-AEBD-4D6E6925418D}" srcOrd="0" destOrd="0" parTransId="{7BB9CA29-86AA-4212-9190-2208447A86B9}" sibTransId="{C85A497B-DC8D-4C7E-B1E8-FA78600493D6}"/>
    <dgm:cxn modelId="{65034680-D753-47D2-BDD2-9686C6915B4E}" srcId="{6874AAF1-0F52-463A-8B42-E9945FB82144}" destId="{760DEFFA-4821-4077-A600-14EA6430B6B6}" srcOrd="2" destOrd="0" parTransId="{9463F809-8ED7-45BD-8E84-BBBE62BE9545}" sibTransId="{557A8DE5-6E53-488C-B106-141D24CAC504}"/>
    <dgm:cxn modelId="{CC6AA168-DB87-427D-BE1A-357C380B4C52}" type="presParOf" srcId="{5D5BC22E-536D-42B7-ABCF-9ACA1D2E6656}" destId="{B5012A99-8994-424F-A478-88F86A168506}" srcOrd="0" destOrd="0" presId="urn:microsoft.com/office/officeart/2005/8/layout/hierarchy4"/>
    <dgm:cxn modelId="{F7BFBA76-9821-4EFE-AA4C-F8B74F2BBCB0}" type="presParOf" srcId="{B5012A99-8994-424F-A478-88F86A168506}" destId="{738B2C68-5DD9-4705-A182-C3A3B1246157}" srcOrd="0" destOrd="0" presId="urn:microsoft.com/office/officeart/2005/8/layout/hierarchy4"/>
    <dgm:cxn modelId="{7F03BE98-4B10-43FC-B38C-F2CD9B7B3243}" type="presParOf" srcId="{B5012A99-8994-424F-A478-88F86A168506}" destId="{BBE90F96-84F5-4E37-9F75-0CDE88012F95}" srcOrd="1" destOrd="0" presId="urn:microsoft.com/office/officeart/2005/8/layout/hierarchy4"/>
    <dgm:cxn modelId="{D0525E8A-C31C-4608-B994-D5DD1E47AF3E}" type="presParOf" srcId="{B5012A99-8994-424F-A478-88F86A168506}" destId="{39C50892-DAF1-4340-890E-662D992FBF6F}" srcOrd="2" destOrd="0" presId="urn:microsoft.com/office/officeart/2005/8/layout/hierarchy4"/>
    <dgm:cxn modelId="{510741EC-0AC0-48B7-8FB1-BA86B9AABB46}" type="presParOf" srcId="{39C50892-DAF1-4340-890E-662D992FBF6F}" destId="{4C97DB38-D4F3-4F75-A345-5F9625CAF84D}" srcOrd="0" destOrd="0" presId="urn:microsoft.com/office/officeart/2005/8/layout/hierarchy4"/>
    <dgm:cxn modelId="{9D875726-B8EF-4B2F-BCAE-427D3978008D}" type="presParOf" srcId="{4C97DB38-D4F3-4F75-A345-5F9625CAF84D}" destId="{038931B6-792A-4CFB-97E4-8C8FEDF5A2D6}" srcOrd="0" destOrd="0" presId="urn:microsoft.com/office/officeart/2005/8/layout/hierarchy4"/>
    <dgm:cxn modelId="{7D12E008-BAE9-409D-A0F5-F9B922D3B17E}" type="presParOf" srcId="{4C97DB38-D4F3-4F75-A345-5F9625CAF84D}" destId="{789D5608-5675-47B9-BB22-79F891D77016}" srcOrd="1" destOrd="0" presId="urn:microsoft.com/office/officeart/2005/8/layout/hierarchy4"/>
    <dgm:cxn modelId="{84A8BBB1-1BBB-41C7-A78D-D864F7F15E1C}" type="presParOf" srcId="{39C50892-DAF1-4340-890E-662D992FBF6F}" destId="{1C230B6B-B0F7-4CD5-A294-F127C4FFA70B}" srcOrd="1" destOrd="0" presId="urn:microsoft.com/office/officeart/2005/8/layout/hierarchy4"/>
    <dgm:cxn modelId="{E7CE1816-CBEB-46F5-BC9F-4F00AE175CF7}" type="presParOf" srcId="{39C50892-DAF1-4340-890E-662D992FBF6F}" destId="{BA8355BA-ADEA-4761-8983-076D7A43BBB9}" srcOrd="2" destOrd="0" presId="urn:microsoft.com/office/officeart/2005/8/layout/hierarchy4"/>
    <dgm:cxn modelId="{F7E16510-CAEF-42D9-A318-60F11D94373B}" type="presParOf" srcId="{BA8355BA-ADEA-4761-8983-076D7A43BBB9}" destId="{3C7C1263-DB9B-4970-AB7A-55C096431888}" srcOrd="0" destOrd="0" presId="urn:microsoft.com/office/officeart/2005/8/layout/hierarchy4"/>
    <dgm:cxn modelId="{59C3BDC2-802F-452E-9996-7DBA825DD620}" type="presParOf" srcId="{BA8355BA-ADEA-4761-8983-076D7A43BBB9}" destId="{F5127D98-9440-4D7F-8A07-BB4F3AD1B76B}" srcOrd="1" destOrd="0" presId="urn:microsoft.com/office/officeart/2005/8/layout/hierarchy4"/>
    <dgm:cxn modelId="{DE8E351A-1C1D-45AA-ADED-33AF7E5D02F1}" type="presParOf" srcId="{39C50892-DAF1-4340-890E-662D992FBF6F}" destId="{50577CA7-0285-4066-BBCA-D193BBEC0C0D}" srcOrd="3" destOrd="0" presId="urn:microsoft.com/office/officeart/2005/8/layout/hierarchy4"/>
    <dgm:cxn modelId="{A0D3FB50-2D75-4375-AD28-AB947C1B7F06}" type="presParOf" srcId="{39C50892-DAF1-4340-890E-662D992FBF6F}" destId="{45FB8701-D91D-495A-A512-8388F1B88F33}" srcOrd="4" destOrd="0" presId="urn:microsoft.com/office/officeart/2005/8/layout/hierarchy4"/>
    <dgm:cxn modelId="{0C908849-3A75-4D34-88AA-BAF459AC3DC5}" type="presParOf" srcId="{45FB8701-D91D-495A-A512-8388F1B88F33}" destId="{2B305792-1F0A-472B-BC34-8C584B6CD4B5}" srcOrd="0" destOrd="0" presId="urn:microsoft.com/office/officeart/2005/8/layout/hierarchy4"/>
    <dgm:cxn modelId="{7771E5E2-37C5-4CB7-914E-3A225C74A81D}" type="presParOf" srcId="{45FB8701-D91D-495A-A512-8388F1B88F33}" destId="{95A39B09-6DCE-4D96-8806-CCF81ACFA09B}" srcOrd="1" destOrd="0" presId="urn:microsoft.com/office/officeart/2005/8/layout/hierarchy4"/>
    <dgm:cxn modelId="{2FE0A54A-FA5C-4A36-AE5D-BF870A3E85F2}" type="presParOf" srcId="{39C50892-DAF1-4340-890E-662D992FBF6F}" destId="{D1A495B4-83F6-4A87-B9DC-CBCCAC290D1E}" srcOrd="5" destOrd="0" presId="urn:microsoft.com/office/officeart/2005/8/layout/hierarchy4"/>
    <dgm:cxn modelId="{7FBC3F8F-0A65-4D91-8BDF-2507F937172C}" type="presParOf" srcId="{39C50892-DAF1-4340-890E-662D992FBF6F}" destId="{833AD07A-29F8-41A2-AEF2-2ACE4E68DFDB}" srcOrd="6" destOrd="0" presId="urn:microsoft.com/office/officeart/2005/8/layout/hierarchy4"/>
    <dgm:cxn modelId="{17EF22F5-1328-41E1-80A8-4706DA0A22CE}" type="presParOf" srcId="{833AD07A-29F8-41A2-AEF2-2ACE4E68DFDB}" destId="{586477E1-AE3D-46AE-BD5B-7076C11173FD}" srcOrd="0" destOrd="0" presId="urn:microsoft.com/office/officeart/2005/8/layout/hierarchy4"/>
    <dgm:cxn modelId="{42D609FA-F0FC-4D70-B452-75FDD9A862BA}" type="presParOf" srcId="{833AD07A-29F8-41A2-AEF2-2ACE4E68DFDB}" destId="{F702404F-F34B-4D35-9631-54923E92E8D4}" srcOrd="1" destOrd="0" presId="urn:microsoft.com/office/officeart/2005/8/layout/hierarchy4"/>
    <dgm:cxn modelId="{B29DFB81-7C97-4D88-B964-40AA6ED4C64F}" type="presParOf" srcId="{39C50892-DAF1-4340-890E-662D992FBF6F}" destId="{9B4E66D0-72DC-4833-836E-7CB69373C5E9}" srcOrd="7" destOrd="0" presId="urn:microsoft.com/office/officeart/2005/8/layout/hierarchy4"/>
    <dgm:cxn modelId="{7A32A03A-01D5-4A12-B30B-2E2E6D2AA198}" type="presParOf" srcId="{39C50892-DAF1-4340-890E-662D992FBF6F}" destId="{D0B95AE9-297E-4996-BF3F-987B440C69BC}" srcOrd="8" destOrd="0" presId="urn:microsoft.com/office/officeart/2005/8/layout/hierarchy4"/>
    <dgm:cxn modelId="{A56DCC66-242E-4194-B7BE-85D567529561}" type="presParOf" srcId="{D0B95AE9-297E-4996-BF3F-987B440C69BC}" destId="{0F566CE6-5833-48CA-B761-8D1B0512FFF5}" srcOrd="0" destOrd="0" presId="urn:microsoft.com/office/officeart/2005/8/layout/hierarchy4"/>
    <dgm:cxn modelId="{2C1A5D78-7FAB-4ADB-8C47-02E6612F054B}" type="presParOf" srcId="{D0B95AE9-297E-4996-BF3F-987B440C69BC}" destId="{8CCF2093-1016-4074-82F4-2A26928EAA4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8B866-B457-4874-9D93-BDEBA92E82F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BAB0133-0E74-429A-A54E-B6A06FCF8327}">
      <dgm:prSet phldrT="[Текст]" custT="1"/>
      <dgm:spPr/>
      <dgm:t>
        <a:bodyPr/>
        <a:lstStyle/>
        <a:p>
          <a:r>
            <a:rPr lang="ru-RU" sz="1600" b="1">
              <a:solidFill>
                <a:schemeClr val="accent4">
                  <a:lumMod val="50000"/>
                </a:schemeClr>
              </a:solidFill>
            </a:rPr>
            <a:t>спортивно- оздоровительное</a:t>
          </a:r>
        </a:p>
      </dgm:t>
    </dgm:pt>
    <dgm:pt modelId="{31C8F9B4-23AC-4194-BD8F-40579D6ED6C8}" type="parTrans" cxnId="{14174209-2281-4383-9CA0-A1E50EA89DD0}">
      <dgm:prSet/>
      <dgm:spPr/>
      <dgm:t>
        <a:bodyPr/>
        <a:lstStyle/>
        <a:p>
          <a:endParaRPr lang="ru-RU"/>
        </a:p>
      </dgm:t>
    </dgm:pt>
    <dgm:pt modelId="{AE4564B0-CF57-4115-B7D0-D57F02B9C284}" type="sibTrans" cxnId="{14174209-2281-4383-9CA0-A1E50EA89DD0}">
      <dgm:prSet/>
      <dgm:spPr/>
      <dgm:t>
        <a:bodyPr/>
        <a:lstStyle/>
        <a:p>
          <a:endParaRPr lang="ru-RU"/>
        </a:p>
      </dgm:t>
    </dgm:pt>
    <dgm:pt modelId="{E37AEBD6-54FE-4602-B13F-4D14566B4B45}">
      <dgm:prSet phldrT="[Текст]" custT="1"/>
      <dgm:spPr/>
      <dgm:t>
        <a:bodyPr/>
        <a:lstStyle/>
        <a:p>
          <a:r>
            <a:rPr lang="ru-RU" sz="1100" b="1"/>
            <a:t>Цель: воспитание осознанной потребности в здоровом образу жизни</a:t>
          </a:r>
        </a:p>
      </dgm:t>
    </dgm:pt>
    <dgm:pt modelId="{FEE563A1-3D33-4F5F-8CE4-4E5C74DA0DEB}" type="parTrans" cxnId="{CE7B18F0-3157-4B94-9970-EE78D5B40590}">
      <dgm:prSet/>
      <dgm:spPr/>
      <dgm:t>
        <a:bodyPr/>
        <a:lstStyle/>
        <a:p>
          <a:endParaRPr lang="ru-RU"/>
        </a:p>
      </dgm:t>
    </dgm:pt>
    <dgm:pt modelId="{A872ED88-CA42-4096-81A9-5751E7827E95}" type="sibTrans" cxnId="{CE7B18F0-3157-4B94-9970-EE78D5B40590}">
      <dgm:prSet/>
      <dgm:spPr/>
      <dgm:t>
        <a:bodyPr/>
        <a:lstStyle/>
        <a:p>
          <a:endParaRPr lang="ru-RU"/>
        </a:p>
      </dgm:t>
    </dgm:pt>
    <dgm:pt modelId="{9B042A59-4182-44B1-9E08-ACAA92970BF0}">
      <dgm:prSet phldrT="[Текст]" custT="1"/>
      <dgm:spPr/>
      <dgm:t>
        <a:bodyPr/>
        <a:lstStyle/>
        <a:p>
          <a:r>
            <a:rPr lang="ru-RU" sz="1400" b="1">
              <a:solidFill>
                <a:schemeClr val="accent4">
                  <a:lumMod val="50000"/>
                </a:schemeClr>
              </a:solidFill>
            </a:rPr>
            <a:t>социальное</a:t>
          </a:r>
        </a:p>
      </dgm:t>
    </dgm:pt>
    <dgm:pt modelId="{DD42E0CB-2A8F-4180-B004-037699AA1C30}" type="parTrans" cxnId="{0AFC6F61-88E3-430C-80F0-60B26D502ADE}">
      <dgm:prSet/>
      <dgm:spPr/>
      <dgm:t>
        <a:bodyPr/>
        <a:lstStyle/>
        <a:p>
          <a:endParaRPr lang="ru-RU"/>
        </a:p>
      </dgm:t>
    </dgm:pt>
    <dgm:pt modelId="{83DD1F16-FB9C-4C40-A033-78C743A45857}" type="sibTrans" cxnId="{0AFC6F61-88E3-430C-80F0-60B26D502ADE}">
      <dgm:prSet/>
      <dgm:spPr/>
      <dgm:t>
        <a:bodyPr/>
        <a:lstStyle/>
        <a:p>
          <a:endParaRPr lang="ru-RU"/>
        </a:p>
      </dgm:t>
    </dgm:pt>
    <dgm:pt modelId="{C5251260-A4D9-48FD-B50F-15A819B309F6}">
      <dgm:prSet phldrT="[Текст]" custT="1"/>
      <dgm:spPr/>
      <dgm:t>
        <a:bodyPr/>
        <a:lstStyle/>
        <a:p>
          <a:r>
            <a:rPr lang="ru-RU" sz="1100" b="1"/>
            <a:t>Цель:формирование адекватного коммуникативного поведения обучающихся в  повседневной жизни.</a:t>
          </a:r>
        </a:p>
      </dgm:t>
    </dgm:pt>
    <dgm:pt modelId="{F30BB767-79A1-4787-9E6B-35C9A53B2E2A}" type="parTrans" cxnId="{627CA472-5EF1-4E7F-A89A-0D781F72973F}">
      <dgm:prSet/>
      <dgm:spPr/>
      <dgm:t>
        <a:bodyPr/>
        <a:lstStyle/>
        <a:p>
          <a:endParaRPr lang="ru-RU"/>
        </a:p>
      </dgm:t>
    </dgm:pt>
    <dgm:pt modelId="{8BF89ECE-E094-46E8-94AD-D34C9F085C6B}" type="sibTrans" cxnId="{627CA472-5EF1-4E7F-A89A-0D781F72973F}">
      <dgm:prSet/>
      <dgm:spPr/>
      <dgm:t>
        <a:bodyPr/>
        <a:lstStyle/>
        <a:p>
          <a:endParaRPr lang="ru-RU"/>
        </a:p>
      </dgm:t>
    </dgm:pt>
    <dgm:pt modelId="{D5E9D0C7-EE65-49BB-BBCF-2731BA0A736B}">
      <dgm:prSet phldrT="[Текст]" custT="1"/>
      <dgm:spPr/>
      <dgm:t>
        <a:bodyPr/>
        <a:lstStyle/>
        <a:p>
          <a:r>
            <a:rPr lang="ru-RU" sz="1400" b="1">
              <a:solidFill>
                <a:schemeClr val="accent4">
                  <a:lumMod val="50000"/>
                </a:schemeClr>
              </a:solidFill>
            </a:rPr>
            <a:t>общекультурное</a:t>
          </a:r>
        </a:p>
      </dgm:t>
    </dgm:pt>
    <dgm:pt modelId="{7A9AC5AA-2AB2-4039-B1AE-D90E0A677F5A}" type="parTrans" cxnId="{375DCDC8-0195-4F20-B223-02AC8D1ABEFD}">
      <dgm:prSet/>
      <dgm:spPr/>
      <dgm:t>
        <a:bodyPr/>
        <a:lstStyle/>
        <a:p>
          <a:endParaRPr lang="ru-RU"/>
        </a:p>
      </dgm:t>
    </dgm:pt>
    <dgm:pt modelId="{CC9CF530-66E9-447C-81B5-C7F23A8B7FD5}" type="sibTrans" cxnId="{375DCDC8-0195-4F20-B223-02AC8D1ABEFD}">
      <dgm:prSet/>
      <dgm:spPr/>
      <dgm:t>
        <a:bodyPr/>
        <a:lstStyle/>
        <a:p>
          <a:endParaRPr lang="ru-RU"/>
        </a:p>
      </dgm:t>
    </dgm:pt>
    <dgm:pt modelId="{41BD9188-9FF1-460A-ABEA-25EE506465E3}">
      <dgm:prSet phldrT="[Текст]" custT="1"/>
      <dgm:spPr/>
      <dgm:t>
        <a:bodyPr/>
        <a:lstStyle/>
        <a:p>
          <a:r>
            <a:rPr lang="ru-RU" sz="1100" b="1" dirty="0" err="1"/>
            <a:t>Цель:раскрытие</a:t>
          </a:r>
          <a:r>
            <a:rPr lang="ru-RU" sz="1100" b="1" dirty="0"/>
            <a:t> новых способностей обучающихся в области творчества, развитие умения видеть жизнь глазами творческого человека.</a:t>
          </a:r>
        </a:p>
      </dgm:t>
    </dgm:pt>
    <dgm:pt modelId="{1E57DE39-7043-45D6-B3CC-9E1F77CD1FFE}" type="parTrans" cxnId="{60C1E51F-DD84-412C-9466-0EFCA3CB8BCA}">
      <dgm:prSet/>
      <dgm:spPr/>
      <dgm:t>
        <a:bodyPr/>
        <a:lstStyle/>
        <a:p>
          <a:endParaRPr lang="ru-RU"/>
        </a:p>
      </dgm:t>
    </dgm:pt>
    <dgm:pt modelId="{5CFEE275-5E30-40E0-9EC0-23258FCCA1F3}" type="sibTrans" cxnId="{60C1E51F-DD84-412C-9466-0EFCA3CB8BCA}">
      <dgm:prSet/>
      <dgm:spPr/>
      <dgm:t>
        <a:bodyPr/>
        <a:lstStyle/>
        <a:p>
          <a:endParaRPr lang="ru-RU"/>
        </a:p>
      </dgm:t>
    </dgm:pt>
    <dgm:pt modelId="{EB89D7B0-43BB-442D-931B-478418B3AAFA}">
      <dgm:prSet custT="1"/>
      <dgm:spPr/>
      <dgm:t>
        <a:bodyPr/>
        <a:lstStyle/>
        <a:p>
          <a:r>
            <a:rPr lang="ru-RU" sz="1300" b="1">
              <a:solidFill>
                <a:schemeClr val="accent4">
                  <a:lumMod val="50000"/>
                </a:schemeClr>
              </a:solidFill>
            </a:rPr>
            <a:t>общеинтеллектуальное</a:t>
          </a:r>
        </a:p>
      </dgm:t>
    </dgm:pt>
    <dgm:pt modelId="{20B7DEC8-0D1D-4567-B1C4-ADDBF1FA9984}" type="parTrans" cxnId="{EB85BC76-9648-47B8-8153-F72E3C724416}">
      <dgm:prSet/>
      <dgm:spPr/>
      <dgm:t>
        <a:bodyPr/>
        <a:lstStyle/>
        <a:p>
          <a:endParaRPr lang="ru-RU"/>
        </a:p>
      </dgm:t>
    </dgm:pt>
    <dgm:pt modelId="{54BF79DE-83F0-4082-A0D5-21BC5DC766AD}" type="sibTrans" cxnId="{EB85BC76-9648-47B8-8153-F72E3C724416}">
      <dgm:prSet/>
      <dgm:spPr/>
      <dgm:t>
        <a:bodyPr/>
        <a:lstStyle/>
        <a:p>
          <a:endParaRPr lang="ru-RU"/>
        </a:p>
      </dgm:t>
    </dgm:pt>
    <dgm:pt modelId="{6095275E-8990-41F4-8039-8449472964A6}">
      <dgm:prSet custT="1"/>
      <dgm:spPr/>
      <dgm:t>
        <a:bodyPr/>
        <a:lstStyle/>
        <a:p>
          <a:r>
            <a:rPr lang="ru-RU" sz="1400" b="1">
              <a:solidFill>
                <a:schemeClr val="accent4">
                  <a:lumMod val="50000"/>
                </a:schemeClr>
              </a:solidFill>
            </a:rPr>
            <a:t>духовно- нравственное</a:t>
          </a:r>
        </a:p>
      </dgm:t>
    </dgm:pt>
    <dgm:pt modelId="{7A322751-DC98-4CD2-A12E-251128AB687C}" type="parTrans" cxnId="{FA27BD88-6945-4D57-8D36-E7828E99586D}">
      <dgm:prSet/>
      <dgm:spPr/>
      <dgm:t>
        <a:bodyPr/>
        <a:lstStyle/>
        <a:p>
          <a:endParaRPr lang="ru-RU"/>
        </a:p>
      </dgm:t>
    </dgm:pt>
    <dgm:pt modelId="{A6C99DFD-DB2E-4196-9394-45C5FC0ADFC5}" type="sibTrans" cxnId="{FA27BD88-6945-4D57-8D36-E7828E99586D}">
      <dgm:prSet/>
      <dgm:spPr/>
      <dgm:t>
        <a:bodyPr/>
        <a:lstStyle/>
        <a:p>
          <a:endParaRPr lang="ru-RU"/>
        </a:p>
      </dgm:t>
    </dgm:pt>
    <dgm:pt modelId="{85A32BE1-9005-4E2E-AA80-6CE983192D57}">
      <dgm:prSet custT="1"/>
      <dgm:spPr/>
      <dgm:t>
        <a:bodyPr/>
        <a:lstStyle/>
        <a:p>
          <a:pPr algn="l"/>
          <a:r>
            <a:rPr lang="ru-RU" sz="1100" b="1" dirty="0"/>
            <a:t>Цель: развитие эмоционально-образного позволяющего учащемуся ощущать свою принадлежность к национальной </a:t>
          </a:r>
          <a:r>
            <a:rPr lang="ru-RU" sz="1100" b="1" dirty="0">
              <a:solidFill>
                <a:sysClr val="windowText" lastClr="000000"/>
              </a:solidFill>
            </a:rPr>
            <a:t>культуре, повышать чувство </a:t>
          </a:r>
          <a:r>
            <a:rPr lang="ru-RU" sz="1100" b="1" dirty="0"/>
            <a:t>личной самодостаточности</a:t>
          </a:r>
        </a:p>
      </dgm:t>
    </dgm:pt>
    <dgm:pt modelId="{27B3F006-DC7D-4301-BD07-638E1A2BBF5C}" type="parTrans" cxnId="{9F9C94B2-B1FE-4B1C-B85B-25ABAD418642}">
      <dgm:prSet/>
      <dgm:spPr/>
      <dgm:t>
        <a:bodyPr/>
        <a:lstStyle/>
        <a:p>
          <a:endParaRPr lang="ru-RU"/>
        </a:p>
      </dgm:t>
    </dgm:pt>
    <dgm:pt modelId="{AAAAE123-8B91-4563-8DFA-B91B738E0082}" type="sibTrans" cxnId="{9F9C94B2-B1FE-4B1C-B85B-25ABAD418642}">
      <dgm:prSet/>
      <dgm:spPr/>
      <dgm:t>
        <a:bodyPr/>
        <a:lstStyle/>
        <a:p>
          <a:endParaRPr lang="ru-RU"/>
        </a:p>
      </dgm:t>
    </dgm:pt>
    <dgm:pt modelId="{17C17BF6-28A2-4E95-A9D3-C764786E77E3}">
      <dgm:prSet/>
      <dgm:spPr/>
      <dgm:t>
        <a:bodyPr/>
        <a:lstStyle/>
        <a:p>
          <a:endParaRPr lang="ru-RU" sz="700"/>
        </a:p>
      </dgm:t>
    </dgm:pt>
    <dgm:pt modelId="{123F4E51-A607-4DBC-BADA-1FB35915BBC9}" type="parTrans" cxnId="{512AA84F-C73D-4921-A597-1B92B257A9FE}">
      <dgm:prSet/>
      <dgm:spPr/>
      <dgm:t>
        <a:bodyPr/>
        <a:lstStyle/>
        <a:p>
          <a:endParaRPr lang="ru-RU"/>
        </a:p>
      </dgm:t>
    </dgm:pt>
    <dgm:pt modelId="{81496423-B484-440D-8273-9066185A7D17}" type="sibTrans" cxnId="{512AA84F-C73D-4921-A597-1B92B257A9FE}">
      <dgm:prSet/>
      <dgm:spPr/>
      <dgm:t>
        <a:bodyPr/>
        <a:lstStyle/>
        <a:p>
          <a:endParaRPr lang="ru-RU"/>
        </a:p>
      </dgm:t>
    </dgm:pt>
    <dgm:pt modelId="{E8CFD64E-2F2D-46B0-B629-70D920A781CF}">
      <dgm:prSet custT="1"/>
      <dgm:spPr/>
      <dgm:t>
        <a:bodyPr/>
        <a:lstStyle/>
        <a:p>
          <a:r>
            <a:rPr lang="ru-RU" sz="1100" b="1"/>
            <a:t>Цель:формирование целостного отношения к знаниям, процессу познания</a:t>
          </a:r>
        </a:p>
      </dgm:t>
    </dgm:pt>
    <dgm:pt modelId="{615D2140-DA66-4EB7-BF4F-797BD2DDDF78}" type="parTrans" cxnId="{D1BC0D7B-9F88-4C7A-AB22-8F16AE18C1A0}">
      <dgm:prSet/>
      <dgm:spPr/>
      <dgm:t>
        <a:bodyPr/>
        <a:lstStyle/>
        <a:p>
          <a:endParaRPr lang="ru-RU"/>
        </a:p>
      </dgm:t>
    </dgm:pt>
    <dgm:pt modelId="{704894FA-B0C2-432A-8308-01C98F4D9E3F}" type="sibTrans" cxnId="{D1BC0D7B-9F88-4C7A-AB22-8F16AE18C1A0}">
      <dgm:prSet/>
      <dgm:spPr/>
      <dgm:t>
        <a:bodyPr/>
        <a:lstStyle/>
        <a:p>
          <a:endParaRPr lang="ru-RU"/>
        </a:p>
      </dgm:t>
    </dgm:pt>
    <dgm:pt modelId="{35953962-9598-4171-A44D-68FED6B0845D}" type="pres">
      <dgm:prSet presAssocID="{F118B866-B457-4874-9D93-BDEBA92E82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A47BEA-A32B-4581-86AC-4C75BD8DA95A}" type="pres">
      <dgm:prSet presAssocID="{8BAB0133-0E74-429A-A54E-B6A06FCF8327}" presName="linNode" presStyleCnt="0"/>
      <dgm:spPr/>
    </dgm:pt>
    <dgm:pt modelId="{23D4CFD3-31D0-45F4-AFBE-DFEDA4004EDC}" type="pres">
      <dgm:prSet presAssocID="{8BAB0133-0E74-429A-A54E-B6A06FCF832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A9AB1-A454-4C79-A0BD-04D3A9E9E389}" type="pres">
      <dgm:prSet presAssocID="{8BAB0133-0E74-429A-A54E-B6A06FCF8327}" presName="descendantText" presStyleLbl="alignAccFollowNode1" presStyleIdx="0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E3F92-517B-47E2-8897-46C4E53C493F}" type="pres">
      <dgm:prSet presAssocID="{AE4564B0-CF57-4115-B7D0-D57F02B9C284}" presName="sp" presStyleCnt="0"/>
      <dgm:spPr/>
    </dgm:pt>
    <dgm:pt modelId="{05937156-0C5F-4582-A8C4-0A7EA3B40F9B}" type="pres">
      <dgm:prSet presAssocID="{6095275E-8990-41F4-8039-8449472964A6}" presName="linNode" presStyleCnt="0"/>
      <dgm:spPr/>
    </dgm:pt>
    <dgm:pt modelId="{1EF88B1C-7183-4C2E-B781-B8B510DEB715}" type="pres">
      <dgm:prSet presAssocID="{6095275E-8990-41F4-8039-8449472964A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1D047-C41B-4954-9BAA-2D6C8F7BA70A}" type="pres">
      <dgm:prSet presAssocID="{6095275E-8990-41F4-8039-8449472964A6}" presName="descendantText" presStyleLbl="alignAccFollowNode1" presStyleIdx="1" presStyleCnt="5" custScaleX="100117" custScaleY="124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D4D56-04B1-42E1-8B9E-D9C22026520A}" type="pres">
      <dgm:prSet presAssocID="{A6C99DFD-DB2E-4196-9394-45C5FC0ADFC5}" presName="sp" presStyleCnt="0"/>
      <dgm:spPr/>
    </dgm:pt>
    <dgm:pt modelId="{8E5C4CAA-2DA7-4EF5-92F2-42E8D0D9B591}" type="pres">
      <dgm:prSet presAssocID="{9B042A59-4182-44B1-9E08-ACAA92970BF0}" presName="linNode" presStyleCnt="0"/>
      <dgm:spPr/>
    </dgm:pt>
    <dgm:pt modelId="{122F7067-7098-42B9-9F0B-048E888D349E}" type="pres">
      <dgm:prSet presAssocID="{9B042A59-4182-44B1-9E08-ACAA92970BF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5A8B4-FD74-43DE-876E-5339184FD769}" type="pres">
      <dgm:prSet presAssocID="{9B042A59-4182-44B1-9E08-ACAA92970BF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09DDD-0685-4521-ADBC-C479DE841C4F}" type="pres">
      <dgm:prSet presAssocID="{83DD1F16-FB9C-4C40-A033-78C743A45857}" presName="sp" presStyleCnt="0"/>
      <dgm:spPr/>
    </dgm:pt>
    <dgm:pt modelId="{6281B6FF-2E76-45C3-9960-EADAF88CA85A}" type="pres">
      <dgm:prSet presAssocID="{EB89D7B0-43BB-442D-931B-478418B3AAFA}" presName="linNode" presStyleCnt="0"/>
      <dgm:spPr/>
    </dgm:pt>
    <dgm:pt modelId="{EEF2DEFA-85F5-4627-A58C-9ACC31A454BF}" type="pres">
      <dgm:prSet presAssocID="{EB89D7B0-43BB-442D-931B-478418B3AAFA}" presName="parentText" presStyleLbl="node1" presStyleIdx="3" presStyleCnt="5" custScaleX="996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91C6C-8AC5-4816-B903-D5281B143090}" type="pres">
      <dgm:prSet presAssocID="{EB89D7B0-43BB-442D-931B-478418B3AAFA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8FD8C-4749-4D85-BB6E-EE901A07B01F}" type="pres">
      <dgm:prSet presAssocID="{54BF79DE-83F0-4082-A0D5-21BC5DC766AD}" presName="sp" presStyleCnt="0"/>
      <dgm:spPr/>
    </dgm:pt>
    <dgm:pt modelId="{269B128D-942B-4CC6-801C-BC67CF96814E}" type="pres">
      <dgm:prSet presAssocID="{D5E9D0C7-EE65-49BB-BBCF-2731BA0A736B}" presName="linNode" presStyleCnt="0"/>
      <dgm:spPr/>
    </dgm:pt>
    <dgm:pt modelId="{3269FF33-8820-4163-BD3F-B28CDF93FAB6}" type="pres">
      <dgm:prSet presAssocID="{D5E9D0C7-EE65-49BB-BBCF-2731BA0A736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FBEC1-F0F2-4AE6-BE10-BB5EC9ECE736}" type="pres">
      <dgm:prSet presAssocID="{D5E9D0C7-EE65-49BB-BBCF-2731BA0A73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4D965-EB26-4C52-9117-57856A1CF049}" type="presOf" srcId="{41BD9188-9FF1-460A-ABEA-25EE506465E3}" destId="{ED9FBEC1-F0F2-4AE6-BE10-BB5EC9ECE736}" srcOrd="0" destOrd="0" presId="urn:microsoft.com/office/officeart/2005/8/layout/vList5"/>
    <dgm:cxn modelId="{8341C2A7-FC7E-4208-99C3-86D729498EB2}" type="presOf" srcId="{EB89D7B0-43BB-442D-931B-478418B3AAFA}" destId="{EEF2DEFA-85F5-4627-A58C-9ACC31A454BF}" srcOrd="0" destOrd="0" presId="urn:microsoft.com/office/officeart/2005/8/layout/vList5"/>
    <dgm:cxn modelId="{F8E68B63-1AD3-431F-BF74-1FE7A2ED0D20}" type="presOf" srcId="{9B042A59-4182-44B1-9E08-ACAA92970BF0}" destId="{122F7067-7098-42B9-9F0B-048E888D349E}" srcOrd="0" destOrd="0" presId="urn:microsoft.com/office/officeart/2005/8/layout/vList5"/>
    <dgm:cxn modelId="{FA27BD88-6945-4D57-8D36-E7828E99586D}" srcId="{F118B866-B457-4874-9D93-BDEBA92E82F0}" destId="{6095275E-8990-41F4-8039-8449472964A6}" srcOrd="1" destOrd="0" parTransId="{7A322751-DC98-4CD2-A12E-251128AB687C}" sibTransId="{A6C99DFD-DB2E-4196-9394-45C5FC0ADFC5}"/>
    <dgm:cxn modelId="{CE7B18F0-3157-4B94-9970-EE78D5B40590}" srcId="{8BAB0133-0E74-429A-A54E-B6A06FCF8327}" destId="{E37AEBD6-54FE-4602-B13F-4D14566B4B45}" srcOrd="0" destOrd="0" parTransId="{FEE563A1-3D33-4F5F-8CE4-4E5C74DA0DEB}" sibTransId="{A872ED88-CA42-4096-81A9-5751E7827E95}"/>
    <dgm:cxn modelId="{4FF66239-CC07-42E0-9F86-9ADAA7A5284D}" type="presOf" srcId="{D5E9D0C7-EE65-49BB-BBCF-2731BA0A736B}" destId="{3269FF33-8820-4163-BD3F-B28CDF93FAB6}" srcOrd="0" destOrd="0" presId="urn:microsoft.com/office/officeart/2005/8/layout/vList5"/>
    <dgm:cxn modelId="{375DCDC8-0195-4F20-B223-02AC8D1ABEFD}" srcId="{F118B866-B457-4874-9D93-BDEBA92E82F0}" destId="{D5E9D0C7-EE65-49BB-BBCF-2731BA0A736B}" srcOrd="4" destOrd="0" parTransId="{7A9AC5AA-2AB2-4039-B1AE-D90E0A677F5A}" sibTransId="{CC9CF530-66E9-447C-81B5-C7F23A8B7FD5}"/>
    <dgm:cxn modelId="{14174209-2281-4383-9CA0-A1E50EA89DD0}" srcId="{F118B866-B457-4874-9D93-BDEBA92E82F0}" destId="{8BAB0133-0E74-429A-A54E-B6A06FCF8327}" srcOrd="0" destOrd="0" parTransId="{31C8F9B4-23AC-4194-BD8F-40579D6ED6C8}" sibTransId="{AE4564B0-CF57-4115-B7D0-D57F02B9C284}"/>
    <dgm:cxn modelId="{D1BC0D7B-9F88-4C7A-AB22-8F16AE18C1A0}" srcId="{EB89D7B0-43BB-442D-931B-478418B3AAFA}" destId="{E8CFD64E-2F2D-46B0-B629-70D920A781CF}" srcOrd="1" destOrd="0" parTransId="{615D2140-DA66-4EB7-BF4F-797BD2DDDF78}" sibTransId="{704894FA-B0C2-432A-8308-01C98F4D9E3F}"/>
    <dgm:cxn modelId="{F7EA8738-9D58-48CF-B155-EC47510B4811}" type="presOf" srcId="{85A32BE1-9005-4E2E-AA80-6CE983192D57}" destId="{A971D047-C41B-4954-9BAA-2D6C8F7BA70A}" srcOrd="0" destOrd="0" presId="urn:microsoft.com/office/officeart/2005/8/layout/vList5"/>
    <dgm:cxn modelId="{A2300244-9BD0-444F-BFC1-D53404C5D3A8}" type="presOf" srcId="{6095275E-8990-41F4-8039-8449472964A6}" destId="{1EF88B1C-7183-4C2E-B781-B8B510DEB715}" srcOrd="0" destOrd="0" presId="urn:microsoft.com/office/officeart/2005/8/layout/vList5"/>
    <dgm:cxn modelId="{627CA472-5EF1-4E7F-A89A-0D781F72973F}" srcId="{9B042A59-4182-44B1-9E08-ACAA92970BF0}" destId="{C5251260-A4D9-48FD-B50F-15A819B309F6}" srcOrd="0" destOrd="0" parTransId="{F30BB767-79A1-4787-9E6B-35C9A53B2E2A}" sibTransId="{8BF89ECE-E094-46E8-94AD-D34C9F085C6B}"/>
    <dgm:cxn modelId="{E944962E-52F9-4CC5-B357-537F562ABA9A}" type="presOf" srcId="{C5251260-A4D9-48FD-B50F-15A819B309F6}" destId="{F245A8B4-FD74-43DE-876E-5339184FD769}" srcOrd="0" destOrd="0" presId="urn:microsoft.com/office/officeart/2005/8/layout/vList5"/>
    <dgm:cxn modelId="{7416FA6B-9F8F-4936-9875-D7EEA719F929}" type="presOf" srcId="{17C17BF6-28A2-4E95-A9D3-C764786E77E3}" destId="{22891C6C-8AC5-4816-B903-D5281B143090}" srcOrd="0" destOrd="0" presId="urn:microsoft.com/office/officeart/2005/8/layout/vList5"/>
    <dgm:cxn modelId="{4137B0A8-AC5A-46C8-8816-1B1EA42B2BA9}" type="presOf" srcId="{F118B866-B457-4874-9D93-BDEBA92E82F0}" destId="{35953962-9598-4171-A44D-68FED6B0845D}" srcOrd="0" destOrd="0" presId="urn:microsoft.com/office/officeart/2005/8/layout/vList5"/>
    <dgm:cxn modelId="{42ABAC9A-A22A-417C-86E7-3A55F301DC8C}" type="presOf" srcId="{8BAB0133-0E74-429A-A54E-B6A06FCF8327}" destId="{23D4CFD3-31D0-45F4-AFBE-DFEDA4004EDC}" srcOrd="0" destOrd="0" presId="urn:microsoft.com/office/officeart/2005/8/layout/vList5"/>
    <dgm:cxn modelId="{4F3C5F8C-4525-4764-8B45-B98066040301}" type="presOf" srcId="{E8CFD64E-2F2D-46B0-B629-70D920A781CF}" destId="{22891C6C-8AC5-4816-B903-D5281B143090}" srcOrd="0" destOrd="1" presId="urn:microsoft.com/office/officeart/2005/8/layout/vList5"/>
    <dgm:cxn modelId="{EB64A950-0498-4D45-BE5A-A38303528EC8}" type="presOf" srcId="{E37AEBD6-54FE-4602-B13F-4D14566B4B45}" destId="{8E2A9AB1-A454-4C79-A0BD-04D3A9E9E389}" srcOrd="0" destOrd="0" presId="urn:microsoft.com/office/officeart/2005/8/layout/vList5"/>
    <dgm:cxn modelId="{60C1E51F-DD84-412C-9466-0EFCA3CB8BCA}" srcId="{D5E9D0C7-EE65-49BB-BBCF-2731BA0A736B}" destId="{41BD9188-9FF1-460A-ABEA-25EE506465E3}" srcOrd="0" destOrd="0" parTransId="{1E57DE39-7043-45D6-B3CC-9E1F77CD1FFE}" sibTransId="{5CFEE275-5E30-40E0-9EC0-23258FCCA1F3}"/>
    <dgm:cxn modelId="{EB85BC76-9648-47B8-8153-F72E3C724416}" srcId="{F118B866-B457-4874-9D93-BDEBA92E82F0}" destId="{EB89D7B0-43BB-442D-931B-478418B3AAFA}" srcOrd="3" destOrd="0" parTransId="{20B7DEC8-0D1D-4567-B1C4-ADDBF1FA9984}" sibTransId="{54BF79DE-83F0-4082-A0D5-21BC5DC766AD}"/>
    <dgm:cxn modelId="{512AA84F-C73D-4921-A597-1B92B257A9FE}" srcId="{EB89D7B0-43BB-442D-931B-478418B3AAFA}" destId="{17C17BF6-28A2-4E95-A9D3-C764786E77E3}" srcOrd="0" destOrd="0" parTransId="{123F4E51-A607-4DBC-BADA-1FB35915BBC9}" sibTransId="{81496423-B484-440D-8273-9066185A7D17}"/>
    <dgm:cxn modelId="{0AFC6F61-88E3-430C-80F0-60B26D502ADE}" srcId="{F118B866-B457-4874-9D93-BDEBA92E82F0}" destId="{9B042A59-4182-44B1-9E08-ACAA92970BF0}" srcOrd="2" destOrd="0" parTransId="{DD42E0CB-2A8F-4180-B004-037699AA1C30}" sibTransId="{83DD1F16-FB9C-4C40-A033-78C743A45857}"/>
    <dgm:cxn modelId="{9F9C94B2-B1FE-4B1C-B85B-25ABAD418642}" srcId="{6095275E-8990-41F4-8039-8449472964A6}" destId="{85A32BE1-9005-4E2E-AA80-6CE983192D57}" srcOrd="0" destOrd="0" parTransId="{27B3F006-DC7D-4301-BD07-638E1A2BBF5C}" sibTransId="{AAAAE123-8B91-4563-8DFA-B91B738E0082}"/>
    <dgm:cxn modelId="{45D3E80D-A267-46A6-B614-AB9F397E012A}" type="presParOf" srcId="{35953962-9598-4171-A44D-68FED6B0845D}" destId="{94A47BEA-A32B-4581-86AC-4C75BD8DA95A}" srcOrd="0" destOrd="0" presId="urn:microsoft.com/office/officeart/2005/8/layout/vList5"/>
    <dgm:cxn modelId="{B96D67B7-1989-4987-93A1-6B4F53D72A19}" type="presParOf" srcId="{94A47BEA-A32B-4581-86AC-4C75BD8DA95A}" destId="{23D4CFD3-31D0-45F4-AFBE-DFEDA4004EDC}" srcOrd="0" destOrd="0" presId="urn:microsoft.com/office/officeart/2005/8/layout/vList5"/>
    <dgm:cxn modelId="{64734963-E0E3-43CE-82CE-86E70C6A83FF}" type="presParOf" srcId="{94A47BEA-A32B-4581-86AC-4C75BD8DA95A}" destId="{8E2A9AB1-A454-4C79-A0BD-04D3A9E9E389}" srcOrd="1" destOrd="0" presId="urn:microsoft.com/office/officeart/2005/8/layout/vList5"/>
    <dgm:cxn modelId="{60984CAC-D69C-417E-BE5A-30DC1FB29487}" type="presParOf" srcId="{35953962-9598-4171-A44D-68FED6B0845D}" destId="{1C4E3F92-517B-47E2-8897-46C4E53C493F}" srcOrd="1" destOrd="0" presId="urn:microsoft.com/office/officeart/2005/8/layout/vList5"/>
    <dgm:cxn modelId="{DCA0636C-C1EF-4452-A24D-819DCC78768C}" type="presParOf" srcId="{35953962-9598-4171-A44D-68FED6B0845D}" destId="{05937156-0C5F-4582-A8C4-0A7EA3B40F9B}" srcOrd="2" destOrd="0" presId="urn:microsoft.com/office/officeart/2005/8/layout/vList5"/>
    <dgm:cxn modelId="{3DC5ED41-879F-4319-BC1A-FF5DE84934C7}" type="presParOf" srcId="{05937156-0C5F-4582-A8C4-0A7EA3B40F9B}" destId="{1EF88B1C-7183-4C2E-B781-B8B510DEB715}" srcOrd="0" destOrd="0" presId="urn:microsoft.com/office/officeart/2005/8/layout/vList5"/>
    <dgm:cxn modelId="{0014CC20-4488-49D9-BBF7-93A089CD1A7C}" type="presParOf" srcId="{05937156-0C5F-4582-A8C4-0A7EA3B40F9B}" destId="{A971D047-C41B-4954-9BAA-2D6C8F7BA70A}" srcOrd="1" destOrd="0" presId="urn:microsoft.com/office/officeart/2005/8/layout/vList5"/>
    <dgm:cxn modelId="{758CA596-E009-4E3D-B83A-EFF5797BF74D}" type="presParOf" srcId="{35953962-9598-4171-A44D-68FED6B0845D}" destId="{5EFD4D56-04B1-42E1-8B9E-D9C22026520A}" srcOrd="3" destOrd="0" presId="urn:microsoft.com/office/officeart/2005/8/layout/vList5"/>
    <dgm:cxn modelId="{D7955DB1-F314-41BE-A891-D4429EB1F226}" type="presParOf" srcId="{35953962-9598-4171-A44D-68FED6B0845D}" destId="{8E5C4CAA-2DA7-4EF5-92F2-42E8D0D9B591}" srcOrd="4" destOrd="0" presId="urn:microsoft.com/office/officeart/2005/8/layout/vList5"/>
    <dgm:cxn modelId="{96FDC81B-920B-4622-8761-FDDE641C610A}" type="presParOf" srcId="{8E5C4CAA-2DA7-4EF5-92F2-42E8D0D9B591}" destId="{122F7067-7098-42B9-9F0B-048E888D349E}" srcOrd="0" destOrd="0" presId="urn:microsoft.com/office/officeart/2005/8/layout/vList5"/>
    <dgm:cxn modelId="{B14C7F75-B0D9-4A0C-8570-CB4608D4E566}" type="presParOf" srcId="{8E5C4CAA-2DA7-4EF5-92F2-42E8D0D9B591}" destId="{F245A8B4-FD74-43DE-876E-5339184FD769}" srcOrd="1" destOrd="0" presId="urn:microsoft.com/office/officeart/2005/8/layout/vList5"/>
    <dgm:cxn modelId="{71DBF4F2-C6C0-4B47-B77A-B8E2D728AE6D}" type="presParOf" srcId="{35953962-9598-4171-A44D-68FED6B0845D}" destId="{E4909DDD-0685-4521-ADBC-C479DE841C4F}" srcOrd="5" destOrd="0" presId="urn:microsoft.com/office/officeart/2005/8/layout/vList5"/>
    <dgm:cxn modelId="{F52FEFB4-889E-4CBD-B74C-1EFF82C92014}" type="presParOf" srcId="{35953962-9598-4171-A44D-68FED6B0845D}" destId="{6281B6FF-2E76-45C3-9960-EADAF88CA85A}" srcOrd="6" destOrd="0" presId="urn:microsoft.com/office/officeart/2005/8/layout/vList5"/>
    <dgm:cxn modelId="{F3ADAD5A-B0B8-48CE-9807-98E442EB34E2}" type="presParOf" srcId="{6281B6FF-2E76-45C3-9960-EADAF88CA85A}" destId="{EEF2DEFA-85F5-4627-A58C-9ACC31A454BF}" srcOrd="0" destOrd="0" presId="urn:microsoft.com/office/officeart/2005/8/layout/vList5"/>
    <dgm:cxn modelId="{CBD9BCDF-571C-4172-A2C8-4CCD1E6816F8}" type="presParOf" srcId="{6281B6FF-2E76-45C3-9960-EADAF88CA85A}" destId="{22891C6C-8AC5-4816-B903-D5281B143090}" srcOrd="1" destOrd="0" presId="urn:microsoft.com/office/officeart/2005/8/layout/vList5"/>
    <dgm:cxn modelId="{68E327EC-2AF0-48D8-9BE3-DE844EA5947C}" type="presParOf" srcId="{35953962-9598-4171-A44D-68FED6B0845D}" destId="{3AB8FD8C-4749-4D85-BB6E-EE901A07B01F}" srcOrd="7" destOrd="0" presId="urn:microsoft.com/office/officeart/2005/8/layout/vList5"/>
    <dgm:cxn modelId="{65B64FF8-E9A1-4212-BA1C-88B0353132B4}" type="presParOf" srcId="{35953962-9598-4171-A44D-68FED6B0845D}" destId="{269B128D-942B-4CC6-801C-BC67CF96814E}" srcOrd="8" destOrd="0" presId="urn:microsoft.com/office/officeart/2005/8/layout/vList5"/>
    <dgm:cxn modelId="{DD9EE628-916B-4E29-86B9-2269E710149E}" type="presParOf" srcId="{269B128D-942B-4CC6-801C-BC67CF96814E}" destId="{3269FF33-8820-4163-BD3F-B28CDF93FAB6}" srcOrd="0" destOrd="0" presId="urn:microsoft.com/office/officeart/2005/8/layout/vList5"/>
    <dgm:cxn modelId="{C8F4EB6F-5BE5-4FE6-99BE-327069DC7775}" type="presParOf" srcId="{269B128D-942B-4CC6-801C-BC67CF96814E}" destId="{ED9FBEC1-F0F2-4AE6-BE10-BB5EC9ECE7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8B2C68-5DD9-4705-A182-C3A3B1246157}">
      <dsp:nvSpPr>
        <dsp:cNvPr id="0" name=""/>
        <dsp:cNvSpPr/>
      </dsp:nvSpPr>
      <dsp:spPr>
        <a:xfrm>
          <a:off x="2651" y="964"/>
          <a:ext cx="8224296" cy="9242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/>
            <a:t>направления внеурочной деятельности</a:t>
          </a:r>
        </a:p>
      </dsp:txBody>
      <dsp:txXfrm>
        <a:off x="2651" y="964"/>
        <a:ext cx="8224296" cy="924222"/>
      </dsp:txXfrm>
    </dsp:sp>
    <dsp:sp modelId="{038931B6-792A-4CFB-97E4-8C8FEDF5A2D6}">
      <dsp:nvSpPr>
        <dsp:cNvPr id="0" name=""/>
        <dsp:cNvSpPr/>
      </dsp:nvSpPr>
      <dsp:spPr>
        <a:xfrm>
          <a:off x="6712026" y="1132212"/>
          <a:ext cx="1514921" cy="9242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общекультурное</a:t>
          </a:r>
        </a:p>
      </dsp:txBody>
      <dsp:txXfrm>
        <a:off x="6712026" y="1132212"/>
        <a:ext cx="1514921" cy="924222"/>
      </dsp:txXfrm>
    </dsp:sp>
    <dsp:sp modelId="{3C7C1263-DB9B-4970-AB7A-55C096431888}">
      <dsp:nvSpPr>
        <dsp:cNvPr id="0" name=""/>
        <dsp:cNvSpPr/>
      </dsp:nvSpPr>
      <dsp:spPr>
        <a:xfrm>
          <a:off x="5069851" y="1132212"/>
          <a:ext cx="1514921" cy="9242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интеллектуальное</a:t>
          </a:r>
        </a:p>
      </dsp:txBody>
      <dsp:txXfrm>
        <a:off x="5069851" y="1132212"/>
        <a:ext cx="1514921" cy="924222"/>
      </dsp:txXfrm>
    </dsp:sp>
    <dsp:sp modelId="{2B305792-1F0A-472B-BC34-8C584B6CD4B5}">
      <dsp:nvSpPr>
        <dsp:cNvPr id="0" name=""/>
        <dsp:cNvSpPr/>
      </dsp:nvSpPr>
      <dsp:spPr>
        <a:xfrm>
          <a:off x="3435903" y="1133177"/>
          <a:ext cx="1514921" cy="9242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социальное</a:t>
          </a:r>
        </a:p>
      </dsp:txBody>
      <dsp:txXfrm>
        <a:off x="3435903" y="1133177"/>
        <a:ext cx="1514921" cy="924222"/>
      </dsp:txXfrm>
    </dsp:sp>
    <dsp:sp modelId="{586477E1-AE3D-46AE-BD5B-7076C11173FD}">
      <dsp:nvSpPr>
        <dsp:cNvPr id="0" name=""/>
        <dsp:cNvSpPr/>
      </dsp:nvSpPr>
      <dsp:spPr>
        <a:xfrm>
          <a:off x="1793728" y="1133177"/>
          <a:ext cx="1514921" cy="9242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духовно- нравственное</a:t>
          </a:r>
        </a:p>
      </dsp:txBody>
      <dsp:txXfrm>
        <a:off x="1793728" y="1133177"/>
        <a:ext cx="1514921" cy="924222"/>
      </dsp:txXfrm>
    </dsp:sp>
    <dsp:sp modelId="{0F566CE6-5833-48CA-B761-8D1B0512FFF5}">
      <dsp:nvSpPr>
        <dsp:cNvPr id="0" name=""/>
        <dsp:cNvSpPr/>
      </dsp:nvSpPr>
      <dsp:spPr>
        <a:xfrm>
          <a:off x="10877" y="1133177"/>
          <a:ext cx="1655597" cy="9242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/>
            <a:t>спротивно- оздоровительное</a:t>
          </a:r>
        </a:p>
      </dsp:txBody>
      <dsp:txXfrm>
        <a:off x="10877" y="1133177"/>
        <a:ext cx="1655597" cy="9242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2A9AB1-A454-4C79-A0BD-04D3A9E9E389}">
      <dsp:nvSpPr>
        <dsp:cNvPr id="0" name=""/>
        <dsp:cNvSpPr/>
      </dsp:nvSpPr>
      <dsp:spPr>
        <a:xfrm rot="5400000">
          <a:off x="4569100" y="-1913366"/>
          <a:ext cx="603207" cy="45841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/>
            <a:t>Цель: воспитание осознанной потребности в здоровом образу жизни</a:t>
          </a:r>
        </a:p>
      </dsp:txBody>
      <dsp:txXfrm rot="5400000">
        <a:off x="4569100" y="-1913366"/>
        <a:ext cx="603207" cy="4584192"/>
      </dsp:txXfrm>
    </dsp:sp>
    <dsp:sp modelId="{23D4CFD3-31D0-45F4-AFBE-DFEDA4004EDC}">
      <dsp:nvSpPr>
        <dsp:cNvPr id="0" name=""/>
        <dsp:cNvSpPr/>
      </dsp:nvSpPr>
      <dsp:spPr>
        <a:xfrm>
          <a:off x="0" y="1724"/>
          <a:ext cx="2578608" cy="7540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accent4">
                  <a:lumMod val="50000"/>
                </a:schemeClr>
              </a:solidFill>
            </a:rPr>
            <a:t>спортивно- оздоровительное</a:t>
          </a:r>
        </a:p>
      </dsp:txBody>
      <dsp:txXfrm>
        <a:off x="0" y="1724"/>
        <a:ext cx="2578608" cy="754009"/>
      </dsp:txXfrm>
    </dsp:sp>
    <dsp:sp modelId="{A971D047-C41B-4954-9BAA-2D6C8F7BA70A}">
      <dsp:nvSpPr>
        <dsp:cNvPr id="0" name=""/>
        <dsp:cNvSpPr/>
      </dsp:nvSpPr>
      <dsp:spPr>
        <a:xfrm rot="5400000">
          <a:off x="4494152" y="-1122097"/>
          <a:ext cx="748948" cy="4585073"/>
        </a:xfrm>
        <a:prstGeom prst="round2Same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rnd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/>
            <a:t>Цель: развитие эмоционально-образного позволяющего учащемуся ощущать свою принадлежность к национальной </a:t>
          </a:r>
          <a:r>
            <a:rPr lang="ru-RU" sz="1100" b="1" kern="1200" dirty="0">
              <a:solidFill>
                <a:sysClr val="windowText" lastClr="000000"/>
              </a:solidFill>
            </a:rPr>
            <a:t>культуре, повышать чувство </a:t>
          </a:r>
          <a:r>
            <a:rPr lang="ru-RU" sz="1100" b="1" kern="1200" dirty="0"/>
            <a:t>личной самодостаточности</a:t>
          </a:r>
        </a:p>
      </dsp:txBody>
      <dsp:txXfrm rot="5400000">
        <a:off x="4494152" y="-1122097"/>
        <a:ext cx="748948" cy="4585073"/>
      </dsp:txXfrm>
    </dsp:sp>
    <dsp:sp modelId="{1EF88B1C-7183-4C2E-B781-B8B510DEB715}">
      <dsp:nvSpPr>
        <dsp:cNvPr id="0" name=""/>
        <dsp:cNvSpPr/>
      </dsp:nvSpPr>
      <dsp:spPr>
        <a:xfrm>
          <a:off x="0" y="793434"/>
          <a:ext cx="2576089" cy="754009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chemeClr val="accent4">
                  <a:lumMod val="50000"/>
                </a:schemeClr>
              </a:solidFill>
            </a:rPr>
            <a:t>духовно- нравственное</a:t>
          </a:r>
        </a:p>
      </dsp:txBody>
      <dsp:txXfrm>
        <a:off x="0" y="793434"/>
        <a:ext cx="2576089" cy="754009"/>
      </dsp:txXfrm>
    </dsp:sp>
    <dsp:sp modelId="{F245A8B4-FD74-43DE-876E-5339184FD769}">
      <dsp:nvSpPr>
        <dsp:cNvPr id="0" name=""/>
        <dsp:cNvSpPr/>
      </dsp:nvSpPr>
      <dsp:spPr>
        <a:xfrm rot="5400000">
          <a:off x="4569100" y="-329946"/>
          <a:ext cx="603207" cy="45841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rnd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/>
            <a:t>Цель:формирование адекватного коммуникативного поведения обучающихся в  повседневной жизни.</a:t>
          </a:r>
        </a:p>
      </dsp:txBody>
      <dsp:txXfrm rot="5400000">
        <a:off x="4569100" y="-329946"/>
        <a:ext cx="603207" cy="4584192"/>
      </dsp:txXfrm>
    </dsp:sp>
    <dsp:sp modelId="{122F7067-7098-42B9-9F0B-048E888D349E}">
      <dsp:nvSpPr>
        <dsp:cNvPr id="0" name=""/>
        <dsp:cNvSpPr/>
      </dsp:nvSpPr>
      <dsp:spPr>
        <a:xfrm>
          <a:off x="0" y="1585145"/>
          <a:ext cx="2578608" cy="75400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chemeClr val="accent4">
                  <a:lumMod val="50000"/>
                </a:schemeClr>
              </a:solidFill>
            </a:rPr>
            <a:t>социальное</a:t>
          </a:r>
        </a:p>
      </dsp:txBody>
      <dsp:txXfrm>
        <a:off x="0" y="1585145"/>
        <a:ext cx="2578608" cy="754009"/>
      </dsp:txXfrm>
    </dsp:sp>
    <dsp:sp modelId="{22891C6C-8AC5-4816-B903-D5281B143090}">
      <dsp:nvSpPr>
        <dsp:cNvPr id="0" name=""/>
        <dsp:cNvSpPr/>
      </dsp:nvSpPr>
      <dsp:spPr>
        <a:xfrm rot="5400000">
          <a:off x="4560152" y="461764"/>
          <a:ext cx="603207" cy="4584192"/>
        </a:xfrm>
        <a:prstGeom prst="round2Same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rnd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/>
            <a:t>Цель:формирование целостного отношения к знаниям, процессу познания</a:t>
          </a:r>
        </a:p>
      </dsp:txBody>
      <dsp:txXfrm rot="5400000">
        <a:off x="4560152" y="461764"/>
        <a:ext cx="603207" cy="4584192"/>
      </dsp:txXfrm>
    </dsp:sp>
    <dsp:sp modelId="{EEF2DEFA-85F5-4627-A58C-9ACC31A454BF}">
      <dsp:nvSpPr>
        <dsp:cNvPr id="0" name=""/>
        <dsp:cNvSpPr/>
      </dsp:nvSpPr>
      <dsp:spPr>
        <a:xfrm>
          <a:off x="0" y="2376855"/>
          <a:ext cx="2569660" cy="75400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accent4">
                  <a:lumMod val="50000"/>
                </a:schemeClr>
              </a:solidFill>
            </a:rPr>
            <a:t>общеинтеллектуальное</a:t>
          </a:r>
        </a:p>
      </dsp:txBody>
      <dsp:txXfrm>
        <a:off x="0" y="2376855"/>
        <a:ext cx="2569660" cy="754009"/>
      </dsp:txXfrm>
    </dsp:sp>
    <dsp:sp modelId="{ED9FBEC1-F0F2-4AE6-BE10-BB5EC9ECE736}">
      <dsp:nvSpPr>
        <dsp:cNvPr id="0" name=""/>
        <dsp:cNvSpPr/>
      </dsp:nvSpPr>
      <dsp:spPr>
        <a:xfrm rot="5400000">
          <a:off x="4569100" y="1253474"/>
          <a:ext cx="603207" cy="45841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rnd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err="1"/>
            <a:t>Цель:раскрытие</a:t>
          </a:r>
          <a:r>
            <a:rPr lang="ru-RU" sz="1100" b="1" kern="1200" dirty="0"/>
            <a:t> новых способностей обучающихся в области творчества, развитие умения видеть жизнь глазами творческого человека.</a:t>
          </a:r>
        </a:p>
      </dsp:txBody>
      <dsp:txXfrm rot="5400000">
        <a:off x="4569100" y="1253474"/>
        <a:ext cx="603207" cy="4584192"/>
      </dsp:txXfrm>
    </dsp:sp>
    <dsp:sp modelId="{3269FF33-8820-4163-BD3F-B28CDF93FAB6}">
      <dsp:nvSpPr>
        <dsp:cNvPr id="0" name=""/>
        <dsp:cNvSpPr/>
      </dsp:nvSpPr>
      <dsp:spPr>
        <a:xfrm>
          <a:off x="0" y="3168565"/>
          <a:ext cx="2578608" cy="75400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chemeClr val="accent4">
                  <a:lumMod val="50000"/>
                </a:schemeClr>
              </a:solidFill>
            </a:rPr>
            <a:t>общекультурное</a:t>
          </a:r>
        </a:p>
      </dsp:txBody>
      <dsp:txXfrm>
        <a:off x="0" y="3168565"/>
        <a:ext cx="2578608" cy="754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66FF99"/>
            </a:gs>
            <a:gs pos="63000">
              <a:schemeClr val="accent5">
                <a:lumMod val="75000"/>
              </a:schemeClr>
            </a:gs>
            <a:gs pos="0">
              <a:schemeClr val="accent5">
                <a:lumMod val="75000"/>
              </a:schemeClr>
            </a:gs>
            <a:gs pos="0">
              <a:schemeClr val="accent5">
                <a:lumMod val="75000"/>
              </a:schemeClr>
            </a:gs>
            <a:gs pos="0">
              <a:schemeClr val="accent5">
                <a:lumMod val="75000"/>
              </a:schemeClr>
            </a:gs>
            <a:gs pos="0">
              <a:schemeClr val="accent4">
                <a:lumMod val="50000"/>
              </a:schemeClr>
            </a:gs>
            <a:gs pos="40000">
              <a:schemeClr val="accent5">
                <a:lumMod val="75000"/>
              </a:schemeClr>
            </a:gs>
            <a:gs pos="4000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100000" t="-60000" r="100000" b="2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1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8;&#1088;&#1080;&#1085;&#1072;\Desktop\&#1087;&#1088;&#1077;&#1076;&#1079;&#1072;&#1097;&#1080;&#1090;&#1072;\&#1089;&#1090;&#1088;&#1072;&#1085;&#1072;%20&#1084;&#1072;&#1089;&#1090;&#1077;&#1088;&#1086;&#1074;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381000"/>
            <a:ext cx="5918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Дипломная работа</a:t>
            </a:r>
            <a:endParaRPr lang="ru-RU" sz="54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3400" y="47244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Выполнила студентка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6 курса группы ОЗО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Любимова И.Б 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Горшенин С.В.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9104" y="1601688"/>
            <a:ext cx="77582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МЕТОДИКА ОРГАНИЗАЦИИ ЗАНЯТИЙ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ВО ВНЕУРОЧНОЙ ДЕЯТЕЛЬНОСТИ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«СТРАНА МАСТЕРОВ»</a:t>
            </a: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ДЛЯ УЧАЩИХСЯ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МБОУ СОШ №2 Г. КОРСАКОВ</a:t>
            </a: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6" name="Рисунок 5" descr="6950858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06" b="18229"/>
          <a:stretch>
            <a:fillRect/>
          </a:stretch>
        </p:blipFill>
        <p:spPr>
          <a:xfrm>
            <a:off x="-1143000" y="3798892"/>
            <a:ext cx="5029200" cy="305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291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Первая глава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967335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762000"/>
            <a:ext cx="775346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Теоретические основы организации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внеурочной деятельности в школе.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828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1.2 Особенности организации внеурочной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деятельности в школе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838200" y="2743200"/>
          <a:ext cx="7162800" cy="392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193" y="228600"/>
            <a:ext cx="4184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Вторая глава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967335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109793"/>
            <a:ext cx="34657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914400"/>
            <a:ext cx="847417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Организация и методика проведения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внеурочной деятельности  «Страна мастеров»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2588567"/>
            <a:ext cx="8902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 Программа внеурочной деятельности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Страна мастеров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005547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82306">
            <a:off x="6564085" y="3459153"/>
            <a:ext cx="2086877" cy="30587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5800" y="36576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программа имеет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художественную направленность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составлена на основе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51054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 внеурочной деятельности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Д.В. Григорьев серия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Работаем по новым стандартам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Просвещение 2011.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33400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 2011 – 2012 году   разработана и составлена рабочая программа внеурочной деятельности </a:t>
            </a:r>
            <a:r>
              <a:rPr lang="ru-RU" sz="2800" b="1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«Страна мастеров» </a:t>
            </a:r>
            <a:r>
              <a:rPr lang="ru-RU" sz="2400" b="1" i="1" dirty="0" smtClean="0">
                <a:solidFill>
                  <a:srgbClr val="C00000"/>
                </a:solidFill>
              </a:rPr>
              <a:t>общекультурной направленности.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Цель программы – развитие творческих и коммуникативных способностей ребенка посредством самовыражения через изготовление изделий из природных и подручных материалов.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3733800"/>
            <a:ext cx="6934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Программа рассчитана на учащихся 1–4 классов (6–10 лет). 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Сроки реализации составляют четыре учебных года.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Строится курс из расчета два занятия в неделю.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2514601"/>
          <a:ext cx="8534402" cy="3809995"/>
        </p:xfrm>
        <a:graphic>
          <a:graphicData uri="http://schemas.openxmlformats.org/drawingml/2006/table">
            <a:tbl>
              <a:tblPr/>
              <a:tblGrid>
                <a:gridCol w="409234"/>
                <a:gridCol w="2026028"/>
                <a:gridCol w="4930946"/>
                <a:gridCol w="1168194"/>
              </a:tblGrid>
              <a:tr h="692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техники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 занятия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часов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Вводное занятие. Техника безопасности.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Аппликация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Знакомство с техникой аппликация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Обрывная аппликация. Панно.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Выполнение панно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Мозаика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Мозаика. Знакомство с техникой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Мозаика из круп и макаронных изделий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Фоторамка  в технике мозаика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 как вид творчества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 из пластилина</a:t>
                      </a:r>
                      <a:endParaRPr lang="ru-RU" sz="16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533400"/>
            <a:ext cx="559980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ТЕМАТИЧЕСКОЕ ПЛАНИРОВАНИЕ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1 ГОД ОБУЧЕНИЯ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7672" y="457200"/>
            <a:ext cx="2826328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818976"/>
          <a:ext cx="8153399" cy="5832302"/>
        </p:xfrm>
        <a:graphic>
          <a:graphicData uri="http://schemas.openxmlformats.org/drawingml/2006/table">
            <a:tbl>
              <a:tblPr/>
              <a:tblGrid>
                <a:gridCol w="610816"/>
                <a:gridCol w="3657141"/>
                <a:gridCol w="3885442"/>
              </a:tblGrid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b="1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техника</a:t>
                      </a:r>
                      <a:endParaRPr lang="ru-RU" sz="1100" b="1" i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</a:t>
                      </a:r>
                      <a:endParaRPr lang="ru-RU" sz="1100" b="1" i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Аппликация из бумаги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Картон, бумага, клей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Аппликация обрывная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Картон, бумага, клей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Аппликация из ткани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Картон, лоскуты ткани, клей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Бумагопластика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Бумага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Витраж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Стекло, лак, витражные краски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Выжигание по дереву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Выжигатель, деревянная основа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Вышивка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Ткань, нитки, иглы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Вышивка математическая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Ткань, нитки, иглы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Вырезание силуэтное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Бумага, ножницы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Декупаж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Клей, салфетки, основа, лак 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Квиллинг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Бумажные полосы, клей,  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Коллаж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Салфетки, журналы, картинки, клей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 пластилин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Пластилин, стеки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 соленое тесто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Соль, мука, клей, стеки, инструменты,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  холодный фарфор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Крахмал, клей ПВА,глицерин, крем 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Мозаика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Бумага, стекло,крупы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Папье-маше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Бумага, клей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Оттиск( отпечатки листьев)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Природные материалы, листья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Пэчворк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Лоскуты ткани, бумага, картон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Теснение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Тонколистовой металл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Ткачество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Нитки, иглы, рамки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Торцевание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Бумага, картон, пенополистирол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Торцевание на пластилине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Бумага,пластилин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Чеканка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Тонколистовой картон, чеканы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 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Штамповка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Штампы( яблоки, картофель),основа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Филумика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Нитки ,ткани, лоскуты, тесьма, кружево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52600" y="228600"/>
            <a:ext cx="56507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ДЕКОРАТИВНО- ПРИКЛАДНОГО ТВОРЧЕСТВА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ИЗУЧАЕМЫЕ В ДАННОЙ ПРОГРАММЕ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457200"/>
            <a:ext cx="69951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Материально- техническое </a:t>
            </a:r>
          </a:p>
          <a:p>
            <a:pPr algn="ctr"/>
            <a:r>
              <a:rPr lang="ru-RU" sz="44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обеспечение </a:t>
            </a:r>
            <a:endParaRPr lang="ru-RU" sz="44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YMERA_20140629_18014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200400"/>
            <a:ext cx="4454830" cy="3143250"/>
          </a:xfrm>
          <a:prstGeom prst="rect">
            <a:avLst/>
          </a:prstGeom>
        </p:spPr>
      </p:pic>
      <p:pic>
        <p:nvPicPr>
          <p:cNvPr id="5" name="Рисунок 4" descr="CYMERA_20140629_18022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3200400"/>
            <a:ext cx="4267200" cy="3124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" y="2057400"/>
            <a:ext cx="822141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 реализации</a:t>
            </a:r>
          </a:p>
          <a:p>
            <a:pPr algn="ctr"/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внеурочной деятельности  </a:t>
            </a:r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СТРАНА МАСТЕРОВ» </a:t>
            </a:r>
            <a:endParaRPr lang="ru-RU" sz="2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193" y="228600"/>
            <a:ext cx="4184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Вторая глава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967335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109793"/>
            <a:ext cx="34657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609600"/>
            <a:ext cx="847417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Организация и методика проведения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внеурочной деятельности  «Страна мастеров»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2588567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657600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2133600"/>
            <a:ext cx="6309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2.2 Разработка плана -конспектов  занятий </a:t>
            </a:r>
            <a:endParaRPr lang="ru-RU" sz="24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Новый рисун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2800"/>
            <a:ext cx="4343400" cy="3257550"/>
          </a:xfrm>
          <a:prstGeom prst="rect">
            <a:avLst/>
          </a:prstGeom>
        </p:spPr>
      </p:pic>
      <p:pic>
        <p:nvPicPr>
          <p:cNvPr id="13" name="Рисунок 12" descr="Новый рисунок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267200" cy="32004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05200" y="2743200"/>
            <a:ext cx="4436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Занятие « Лепка лошадки»</a:t>
            </a:r>
            <a:endParaRPr lang="ru-RU" sz="2800" b="1" cap="none" spc="0" dirty="0">
              <a:ln w="11430"/>
              <a:solidFill>
                <a:srgbClr val="66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571" y="228600"/>
            <a:ext cx="4088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Третья глава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4419600"/>
            <a:ext cx="7467600" cy="1384995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Личностных результаты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Метапредметные</a:t>
            </a:r>
            <a:r>
              <a:rPr lang="ru-RU" sz="2800" b="1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результаты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Предметные результаты</a:t>
            </a:r>
            <a:endParaRPr lang="ru-RU" sz="2800" dirty="0">
              <a:solidFill>
                <a:srgbClr val="66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109793"/>
            <a:ext cx="34657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110734"/>
            <a:ext cx="87168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Результаты внеурочной деятельности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« Страна мастеров»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3.1 Формирование   ключевых компетенций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младших школьников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как результат внеурочной деятельности Страна мастеров»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9600" y="1295400"/>
            <a:ext cx="7543800" cy="5105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304800"/>
            <a:ext cx="87519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Занятие « Обрывная аппликация»</a:t>
            </a:r>
            <a:endParaRPr lang="ru-RU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601" y="304800"/>
            <a:ext cx="88139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Занятие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 Знакомство с техникой торцевания»</a:t>
            </a:r>
            <a:endParaRPr lang="ru-RU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-1" t="8174" r="-1499"/>
          <a:stretch/>
        </p:blipFill>
        <p:spPr bwMode="auto">
          <a:xfrm>
            <a:off x="1219200" y="1752600"/>
            <a:ext cx="6629400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" y="-30777"/>
            <a:ext cx="790729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</a:t>
            </a: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  дипломной работы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normalizeH="0" baseline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апробация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методики проведения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внеурочной деятельности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«Страна мастеров»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 МБОУ СОШ №2 г. Корсакова.</a:t>
            </a:r>
            <a:endParaRPr kumimoji="0" lang="ru-RU" sz="4000" b="1" i="0" u="none" strike="noStrike" normalizeH="0" baseline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950858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06" b="18229"/>
          <a:stretch>
            <a:fillRect/>
          </a:stretch>
        </p:blipFill>
        <p:spPr>
          <a:xfrm rot="16200000">
            <a:off x="5099846" y="2204246"/>
            <a:ext cx="5029200" cy="305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04800"/>
            <a:ext cx="7010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Заняти</a:t>
            </a: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 </a:t>
            </a:r>
            <a:r>
              <a:rPr lang="ru-RU" sz="4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Аппликация »</a:t>
            </a:r>
            <a:endParaRPr lang="ru-RU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4800" y="2362200"/>
            <a:ext cx="4495800" cy="34290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5625" t="-1968"/>
          <a:stretch/>
        </p:blipFill>
        <p:spPr bwMode="auto">
          <a:xfrm>
            <a:off x="4800600" y="2286000"/>
            <a:ext cx="4038600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91000" y="1447800"/>
            <a:ext cx="4555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Материал: яичная скорлупа</a:t>
            </a:r>
            <a:endParaRPr lang="ru-RU" sz="28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флешка перебрать\фотки\Фото0224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2390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0936" y="0"/>
            <a:ext cx="55980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Коллективный проект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 Пришла весна»</a:t>
            </a:r>
            <a:endParaRPr lang="ru-RU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3400" y="1219200"/>
            <a:ext cx="3657600" cy="249666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76800" y="1219200"/>
            <a:ext cx="3657600" cy="249673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76800" y="3886200"/>
            <a:ext cx="3581400" cy="27560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228600"/>
            <a:ext cx="8318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Техника «</a:t>
            </a:r>
            <a:r>
              <a:rPr lang="ru-RU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5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умагопластика</a:t>
            </a:r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9600" y="3886200"/>
            <a:ext cx="3733800" cy="273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5306" r="11224"/>
          <a:stretch>
            <a:fillRect/>
          </a:stretch>
        </p:blipFill>
        <p:spPr>
          <a:xfrm>
            <a:off x="609600" y="1981200"/>
            <a:ext cx="3962400" cy="38862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7172"/>
          <a:stretch/>
        </p:blipFill>
        <p:spPr bwMode="auto">
          <a:xfrm>
            <a:off x="4800600" y="2286000"/>
            <a:ext cx="40386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4029" y="152400"/>
            <a:ext cx="8110875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 « Лепка из соленого теста</a:t>
            </a: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r"/>
            <a:r>
              <a:rPr lang="ru-RU" sz="4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Маска»</a:t>
            </a:r>
            <a:endParaRPr lang="ru-RU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" y="1143000"/>
            <a:ext cx="3352800" cy="25908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724400" y="1143000"/>
            <a:ext cx="3314363" cy="25146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5400000">
            <a:off x="723900" y="4000500"/>
            <a:ext cx="2819400" cy="24384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18156"/>
          <a:stretch/>
        </p:blipFill>
        <p:spPr bwMode="auto">
          <a:xfrm>
            <a:off x="4343400" y="3886200"/>
            <a:ext cx="3404724" cy="2706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600" y="228600"/>
            <a:ext cx="75953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 «Северная </a:t>
            </a:r>
            <a:r>
              <a:rPr lang="ru-RU" sz="4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берегиня</a:t>
            </a:r>
            <a:r>
              <a:rPr 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8600" y="2057400"/>
            <a:ext cx="2590800" cy="19812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52800" y="1981200"/>
            <a:ext cx="2590800" cy="202692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5556" t="7979" r="12991" b="22732"/>
          <a:stretch/>
        </p:blipFill>
        <p:spPr bwMode="auto">
          <a:xfrm>
            <a:off x="6324600" y="2286000"/>
            <a:ext cx="2438400" cy="1971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9915" t="22109" r="13674" b="6549"/>
          <a:stretch/>
        </p:blipFill>
        <p:spPr bwMode="auto">
          <a:xfrm>
            <a:off x="304800" y="4343400"/>
            <a:ext cx="2626360" cy="2196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48000" y="4267200"/>
            <a:ext cx="2819400" cy="25908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172200" y="4343400"/>
            <a:ext cx="2667000" cy="22098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7843" r="7189"/>
          <a:stretch/>
        </p:blipFill>
        <p:spPr bwMode="auto">
          <a:xfrm>
            <a:off x="6400800" y="228600"/>
            <a:ext cx="2418080" cy="1783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2038" y="304800"/>
            <a:ext cx="58616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 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Игольница- шляпка» </a:t>
            </a:r>
            <a:endParaRPr lang="ru-RU" sz="4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252.JPG"/>
          <p:cNvPicPr/>
          <p:nvPr/>
        </p:nvPicPr>
        <p:blipFill>
          <a:blip r:embed="rId2" cstate="print"/>
          <a:srcRect l="14470" t="2370" r="9373"/>
          <a:stretch>
            <a:fillRect/>
          </a:stretch>
        </p:blipFill>
        <p:spPr>
          <a:xfrm>
            <a:off x="914400" y="1524000"/>
            <a:ext cx="3505200" cy="2286000"/>
          </a:xfrm>
          <a:prstGeom prst="rect">
            <a:avLst/>
          </a:prstGeom>
        </p:spPr>
      </p:pic>
      <p:pic>
        <p:nvPicPr>
          <p:cNvPr id="3" name="Рисунок 2" descr="IMG_4251.JPG"/>
          <p:cNvPicPr/>
          <p:nvPr/>
        </p:nvPicPr>
        <p:blipFill>
          <a:blip r:embed="rId3" cstate="print"/>
          <a:srcRect l="18708" r="12729"/>
          <a:stretch>
            <a:fillRect/>
          </a:stretch>
        </p:blipFill>
        <p:spPr>
          <a:xfrm>
            <a:off x="5105400" y="304800"/>
            <a:ext cx="3481511" cy="3073879"/>
          </a:xfrm>
          <a:prstGeom prst="rect">
            <a:avLst/>
          </a:prstGeom>
        </p:spPr>
      </p:pic>
      <p:pic>
        <p:nvPicPr>
          <p:cNvPr id="4" name="Рисунок 3" descr="IMG_4253.JPG"/>
          <p:cNvPicPr/>
          <p:nvPr/>
        </p:nvPicPr>
        <p:blipFill>
          <a:blip r:embed="rId4" cstate="print"/>
          <a:srcRect l="19011" t="2832" r="16651"/>
          <a:stretch>
            <a:fillRect/>
          </a:stretch>
        </p:blipFill>
        <p:spPr>
          <a:xfrm>
            <a:off x="5181600" y="3581400"/>
            <a:ext cx="3352800" cy="3023558"/>
          </a:xfrm>
          <a:prstGeom prst="rect">
            <a:avLst/>
          </a:prstGeom>
        </p:spPr>
      </p:pic>
      <p:pic>
        <p:nvPicPr>
          <p:cNvPr id="5" name="Рисунок 4" descr="IMG_4267.JPG"/>
          <p:cNvPicPr/>
          <p:nvPr/>
        </p:nvPicPr>
        <p:blipFill>
          <a:blip r:embed="rId5" cstate="print"/>
          <a:srcRect l="14788" t="5229" r="10841"/>
          <a:stretch>
            <a:fillRect/>
          </a:stretch>
        </p:blipFill>
        <p:spPr>
          <a:xfrm>
            <a:off x="1066800" y="4038600"/>
            <a:ext cx="3581400" cy="2590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000" y="304800"/>
            <a:ext cx="464345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место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муниципальном конкурсе</a:t>
            </a:r>
            <a:endParaRPr lang="ru-RU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584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« Птицы и детвора»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CYMERA_20140318_103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4114799" cy="2362200"/>
          </a:xfrm>
          <a:prstGeom prst="rect">
            <a:avLst/>
          </a:prstGeom>
        </p:spPr>
      </p:pic>
      <p:pic>
        <p:nvPicPr>
          <p:cNvPr id="4" name="Рисунок 3" descr="CYMERA_20140318_105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371600"/>
            <a:ext cx="3505200" cy="2473170"/>
          </a:xfrm>
          <a:prstGeom prst="rect">
            <a:avLst/>
          </a:prstGeom>
        </p:spPr>
      </p:pic>
      <p:pic>
        <p:nvPicPr>
          <p:cNvPr id="5" name="Рисунок 4" descr="CYMERA_20140318_1039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962400"/>
            <a:ext cx="4013200" cy="2667000"/>
          </a:xfrm>
          <a:prstGeom prst="rect">
            <a:avLst/>
          </a:prstGeom>
        </p:spPr>
      </p:pic>
      <p:pic>
        <p:nvPicPr>
          <p:cNvPr id="7" name="Рисунок 6" descr="CYMERA_20140319_171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39624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584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« Птицы и детвора»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CYMERA_20140319_162852.jpg"/>
          <p:cNvPicPr>
            <a:picLocks noChangeAspect="1"/>
          </p:cNvPicPr>
          <p:nvPr/>
        </p:nvPicPr>
        <p:blipFill>
          <a:blip r:embed="rId2" cstate="print"/>
          <a:srcRect t="17450"/>
          <a:stretch>
            <a:fillRect/>
          </a:stretch>
        </p:blipFill>
        <p:spPr>
          <a:xfrm>
            <a:off x="609600" y="1447800"/>
            <a:ext cx="8077200" cy="5000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CYMERA_20140514_163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4396533" cy="3296609"/>
          </a:xfrm>
          <a:prstGeom prst="rect">
            <a:avLst/>
          </a:prstGeom>
        </p:spPr>
      </p:pic>
      <p:pic>
        <p:nvPicPr>
          <p:cNvPr id="3" name="Содержимое 5" descr="CYMERA_20140514_163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71600"/>
            <a:ext cx="4310062" cy="3276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" y="152400"/>
            <a:ext cx="7046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« Флаг России»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0452" y="5791200"/>
            <a:ext cx="7005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МАТЕРИАЛ: пластиковые стаканчики</a:t>
            </a:r>
            <a:endParaRPr lang="ru-RU" sz="32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3646" y="733246"/>
            <a:ext cx="902035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Рассмотреть теоретические основы организации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внеурочной деятельности  в школе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понятие внеурочной деятельности в рамках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ФГОС второго поколения.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анализ рабочей программы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внеурочной деятельности 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Страна мастеров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планы- конспектов занятий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внеурочной деятельности Страна мастеров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Проанализировать результаты внеурочной деятельности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    «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Страна мастеров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формирование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ключевых компетенций младших школьников.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и апробировать мониторинг проверки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результатов внеурочной деятельности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    «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Страна Мастеров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88114" y="0"/>
            <a:ext cx="3302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Задачи: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9561.JPG"/>
          <p:cNvPicPr>
            <a:picLocks noChangeAspect="1"/>
          </p:cNvPicPr>
          <p:nvPr/>
        </p:nvPicPr>
        <p:blipFill>
          <a:blip r:embed="rId2" cstate="print"/>
          <a:srcRect r="22222"/>
          <a:stretch>
            <a:fillRect/>
          </a:stretch>
        </p:blipFill>
        <p:spPr>
          <a:xfrm>
            <a:off x="4267200" y="3200400"/>
            <a:ext cx="4648200" cy="3657600"/>
          </a:xfrm>
          <a:prstGeom prst="rect">
            <a:avLst/>
          </a:prstGeom>
        </p:spPr>
      </p:pic>
      <p:pic>
        <p:nvPicPr>
          <p:cNvPr id="5" name="Рисунок 4" descr="IMG_9568.JPG"/>
          <p:cNvPicPr>
            <a:picLocks noChangeAspect="1"/>
          </p:cNvPicPr>
          <p:nvPr/>
        </p:nvPicPr>
        <p:blipFill>
          <a:blip r:embed="rId3" cstate="print"/>
          <a:srcRect l="15833" t="2500"/>
          <a:stretch>
            <a:fillRect/>
          </a:stretch>
        </p:blipFill>
        <p:spPr>
          <a:xfrm>
            <a:off x="4419600" y="0"/>
            <a:ext cx="4495800" cy="3472004"/>
          </a:xfrm>
          <a:prstGeom prst="rect">
            <a:avLst/>
          </a:prstGeom>
        </p:spPr>
      </p:pic>
      <p:pic>
        <p:nvPicPr>
          <p:cNvPr id="6" name="Рисунок 5" descr="IMG_9569.JPG"/>
          <p:cNvPicPr>
            <a:picLocks noChangeAspect="1"/>
          </p:cNvPicPr>
          <p:nvPr/>
        </p:nvPicPr>
        <p:blipFill>
          <a:blip r:embed="rId4" cstate="print"/>
          <a:srcRect r="12500" b="2500"/>
          <a:stretch>
            <a:fillRect/>
          </a:stretch>
        </p:blipFill>
        <p:spPr>
          <a:xfrm rot="5400000">
            <a:off x="2931" y="2746132"/>
            <a:ext cx="4718537" cy="35051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907" y="457200"/>
            <a:ext cx="43398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Школьная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ематическая выставка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Новому году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571" y="228600"/>
            <a:ext cx="4088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Третья глава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109793"/>
            <a:ext cx="34657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400" y="1295400"/>
            <a:ext cx="70299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Результаты внеурочной деятельности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« Страна мастеров»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57200" y="2667000"/>
            <a:ext cx="73227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3.2 Разработка мониторинга проверки результатов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внеурочной деятельности « Страна Мастеров»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4114800"/>
            <a:ext cx="6553200" cy="1754326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3600" dirty="0" smtClean="0">
                <a:solidFill>
                  <a:srgbClr val="66FF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«Страна мастеров»  востребованное направление внеурочной деятельности</a:t>
            </a:r>
            <a:endParaRPr lang="ru-RU" sz="3600" dirty="0">
              <a:solidFill>
                <a:srgbClr val="66FF99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28600" y="381000"/>
          <a:ext cx="6551612" cy="337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886201" y="3733800"/>
          <a:ext cx="5257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3657600"/>
            <a:ext cx="39401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Динамика занятости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внеурочной деятельности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« Страна мастеров»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по классам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33400" y="274023"/>
            <a:ext cx="684456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итогового мониторинга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Итоговый (годовой) мониторинг результатов обучения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образовательной программе внеурочной деятельности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Страна мастеров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обучающихся   МБОУ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СОШ №2   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…………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учебный год)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0" y="1981200"/>
            <a:ext cx="7543800" cy="20574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Примерные вопросы и задания для итоговой аттестации.  </a:t>
            </a:r>
          </a:p>
          <a:p>
            <a:pPr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 1. Вопросы по разделу «Теоретическая подготовка обучающегося»:</a:t>
            </a:r>
          </a:p>
          <a:p>
            <a:pPr lvl="0"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 Какие виды бумаги вы знаете?</a:t>
            </a:r>
          </a:p>
          <a:p>
            <a:pPr lvl="0"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Чем они отличаются друг от друга?</a:t>
            </a:r>
          </a:p>
          <a:p>
            <a:pPr lvl="0"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Какие инструменты необходимы для работы с бумагой?</a:t>
            </a:r>
          </a:p>
          <a:p>
            <a:pPr lvl="0"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Что такое аппликация?</a:t>
            </a:r>
          </a:p>
          <a:p>
            <a:pPr lvl="0"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Что такое панно?</a:t>
            </a:r>
          </a:p>
          <a:p>
            <a:pPr lvl="0"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Какие способы соединения бумаги вы знаете? </a:t>
            </a:r>
          </a:p>
          <a:p>
            <a:pPr lvl="0"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Какие способы хранения  природных материалов вы знаете?</a:t>
            </a:r>
          </a:p>
          <a:p>
            <a:pPr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 2. Вопросы и задания по разделу «Практическая подготовка  обучающегося»:</a:t>
            </a:r>
          </a:p>
          <a:p>
            <a:pPr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 а). Работа с  природными материалами:</a:t>
            </a:r>
          </a:p>
          <a:p>
            <a:pPr lvl="0"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Что такое природные материалы?</a:t>
            </a:r>
          </a:p>
          <a:p>
            <a:pPr lvl="0"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Соединить природные материалы (желуди, шишки и сухие листья) между собой.</a:t>
            </a:r>
          </a:p>
          <a:p>
            <a:pPr lvl="0"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Изготовить небольшое панно из природных материалов, трав и круп.</a:t>
            </a:r>
          </a:p>
          <a:p>
            <a:pPr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 б). Навык работы с ножницами:</a:t>
            </a:r>
          </a:p>
          <a:p>
            <a:pPr lvl="0" algn="just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Как правильно держать и передавать ножницы?</a:t>
            </a:r>
          </a:p>
          <a:p>
            <a:pPr lvl="0" algn="just"/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just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841431" y="59651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228600"/>
            <a:ext cx="9227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Arial" pitchFamily="34" charset="0"/>
              </a:rPr>
              <a:t>Сводная таблица Итогового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Arial" pitchFamily="34" charset="0"/>
              </a:rPr>
              <a:t>(годовой) мониторинга результатов обучения     образовательной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Arial" pitchFamily="34" charset="0"/>
              </a:rPr>
              <a:t>программе внеурочной деятельности  « Страна мастеров»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Arial" pitchFamily="34" charset="0"/>
              </a:rPr>
              <a:t> обучающихся   МБОУ «СОШ №2   (…………. учебный год).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4800" y="1143000"/>
          <a:ext cx="8534401" cy="1905000"/>
        </p:xfrm>
        <a:graphic>
          <a:graphicData uri="http://schemas.openxmlformats.org/drawingml/2006/table">
            <a:tbl>
              <a:tblPr/>
              <a:tblGrid>
                <a:gridCol w="568963"/>
                <a:gridCol w="1300480"/>
                <a:gridCol w="1869440"/>
                <a:gridCol w="1747517"/>
                <a:gridCol w="685800"/>
                <a:gridCol w="1371600"/>
                <a:gridCol w="990601"/>
              </a:tblGrid>
              <a:tr h="635000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32" marR="5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8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32" marR="5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Теоретическая</a:t>
                      </a: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подготовка</a:t>
                      </a:r>
                      <a:endParaRPr lang="ru-RU" sz="1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обучающегося</a:t>
                      </a:r>
                      <a:endParaRPr lang="ru-RU" sz="1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32" marR="5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Практическая </a:t>
                      </a: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подготовка</a:t>
                      </a:r>
                      <a:endParaRPr lang="ru-RU" sz="1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обучающегося</a:t>
                      </a:r>
                      <a:endParaRPr lang="ru-RU" sz="1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32" marR="5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УУД</a:t>
                      </a:r>
                      <a:endParaRPr lang="ru-RU" sz="1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32" marR="5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Самоанализ</a:t>
                      </a:r>
                      <a:endParaRPr lang="ru-RU" sz="1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32" marR="5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Общий итог</a:t>
                      </a:r>
                      <a:endParaRPr lang="ru-RU" sz="1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32" marR="5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 b="1" i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32" marR="5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32" marR="5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143000" y="3124200"/>
          <a:ext cx="7315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990503"/>
          <a:ext cx="8153399" cy="5713061"/>
        </p:xfrm>
        <a:graphic>
          <a:graphicData uri="http://schemas.openxmlformats.org/drawingml/2006/table">
            <a:tbl>
              <a:tblPr/>
              <a:tblGrid>
                <a:gridCol w="685800"/>
                <a:gridCol w="5437787"/>
                <a:gridCol w="217298"/>
                <a:gridCol w="323542"/>
                <a:gridCol w="1488972"/>
              </a:tblGrid>
              <a:tr h="150417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Личностные результаты</a:t>
                      </a:r>
                      <a:endParaRPr lang="ru-RU" sz="1600" dirty="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Самооценка </a:t>
                      </a:r>
                      <a:endParaRPr lang="ru-RU" sz="1600" dirty="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2–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всегда</a:t>
                      </a:r>
                      <a:endParaRPr lang="ru-RU" sz="1600" dirty="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 – редко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– не владею</a:t>
                      </a:r>
                      <a:endParaRPr lang="ru-RU" sz="1600" dirty="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7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1.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Умею ставить перед собой творческую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задачу</a:t>
                      </a:r>
                      <a:endParaRPr lang="ru-RU" sz="16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8637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Понимаю последовательность действий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многих техник</a:t>
                      </a:r>
                      <a:endParaRPr lang="ru-RU" sz="16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27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Сравниваю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полученные результаты с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задачей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поставленной учителем</a:t>
                      </a:r>
                      <a:endParaRPr lang="ru-RU" sz="16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86374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Оцениваю свою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творческую работу</a:t>
                      </a:r>
                      <a:endParaRPr lang="ru-RU" sz="16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74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Оцениваю работы  других учеников</a:t>
                      </a:r>
                      <a:endParaRPr lang="ru-RU" sz="16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86374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Могу высказать свое мнение</a:t>
                      </a:r>
                      <a:endParaRPr lang="ru-RU" sz="16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74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Слушаю других учеников</a:t>
                      </a:r>
                      <a:endParaRPr lang="ru-RU" sz="16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86374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Распределяю работу в совместной деятельности</a:t>
                      </a:r>
                      <a:endParaRPr lang="ru-RU" sz="16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74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1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Организовываю работу в группе</a:t>
                      </a:r>
                      <a:endParaRPr lang="ru-RU" sz="16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86374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100" dirty="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Задаю уточняющие вопросы учителю</a:t>
                      </a:r>
                      <a:endParaRPr lang="ru-RU" sz="1600">
                        <a:solidFill>
                          <a:srgbClr val="31849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33" marR="6853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865144" y="228600"/>
            <a:ext cx="73713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САМОАНАЛИЗА УЧАЩЕГОСЯ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3884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Заключение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1430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Творческий процесс -  это настоящее чудо - дети раскрывают свои уникальные способности и испытывают радость, которую им доставляет созидание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CYMERA_20140515_160705.jpg"/>
          <p:cNvPicPr>
            <a:picLocks noChangeAspect="1"/>
          </p:cNvPicPr>
          <p:nvPr/>
        </p:nvPicPr>
        <p:blipFill>
          <a:blip r:embed="rId2" cstate="print"/>
          <a:srcRect l="17713" r="20863"/>
          <a:stretch>
            <a:fillRect/>
          </a:stretch>
        </p:blipFill>
        <p:spPr>
          <a:xfrm>
            <a:off x="7010400" y="2590800"/>
            <a:ext cx="1606172" cy="1961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YMERA_20140515_160632.jpg"/>
          <p:cNvPicPr>
            <a:picLocks noChangeAspect="1"/>
          </p:cNvPicPr>
          <p:nvPr/>
        </p:nvPicPr>
        <p:blipFill>
          <a:blip r:embed="rId3" cstate="print"/>
          <a:srcRect l="24013" r="12988"/>
          <a:stretch>
            <a:fillRect/>
          </a:stretch>
        </p:blipFill>
        <p:spPr>
          <a:xfrm>
            <a:off x="228600" y="4648200"/>
            <a:ext cx="1614263" cy="192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YMERA_20140515_160726.jpg"/>
          <p:cNvPicPr>
            <a:picLocks noChangeAspect="1"/>
          </p:cNvPicPr>
          <p:nvPr/>
        </p:nvPicPr>
        <p:blipFill>
          <a:blip r:embed="rId4" cstate="print"/>
          <a:srcRect l="20863" r="28738" b="12201"/>
          <a:stretch>
            <a:fillRect/>
          </a:stretch>
        </p:blipFill>
        <p:spPr>
          <a:xfrm>
            <a:off x="3276600" y="2667000"/>
            <a:ext cx="1632993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YMERA_20140515_160624.jpg"/>
          <p:cNvPicPr>
            <a:picLocks noChangeAspect="1"/>
          </p:cNvPicPr>
          <p:nvPr/>
        </p:nvPicPr>
        <p:blipFill>
          <a:blip r:embed="rId5" cstate="print"/>
          <a:srcRect l="24013" r="23225" b="13251"/>
          <a:stretch>
            <a:fillRect/>
          </a:stretch>
        </p:blipFill>
        <p:spPr>
          <a:xfrm>
            <a:off x="5181600" y="2667000"/>
            <a:ext cx="1606643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YMERA_20140515_160610.jpg"/>
          <p:cNvPicPr>
            <a:picLocks noChangeAspect="1"/>
          </p:cNvPicPr>
          <p:nvPr/>
        </p:nvPicPr>
        <p:blipFill>
          <a:blip r:embed="rId6" cstate="print"/>
          <a:srcRect l="22438" r="22437" b="16400"/>
          <a:stretch>
            <a:fillRect/>
          </a:stretch>
        </p:blipFill>
        <p:spPr>
          <a:xfrm>
            <a:off x="7162800" y="4648200"/>
            <a:ext cx="1735088" cy="1973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YMERA_20140515_160640.jpg"/>
          <p:cNvPicPr>
            <a:picLocks noChangeAspect="1"/>
          </p:cNvPicPr>
          <p:nvPr/>
        </p:nvPicPr>
        <p:blipFill>
          <a:blip r:embed="rId7" cstate="print"/>
          <a:srcRect l="17713" r="14563"/>
          <a:stretch>
            <a:fillRect/>
          </a:stretch>
        </p:blipFill>
        <p:spPr>
          <a:xfrm>
            <a:off x="4800600" y="4876800"/>
            <a:ext cx="1788999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YMERA_20140515_160554.jpg"/>
          <p:cNvPicPr>
            <a:picLocks noChangeAspect="1"/>
          </p:cNvPicPr>
          <p:nvPr/>
        </p:nvPicPr>
        <p:blipFill>
          <a:blip r:embed="rId8" cstate="print"/>
          <a:srcRect l="20863" r="20862" b="9051"/>
          <a:stretch>
            <a:fillRect/>
          </a:stretch>
        </p:blipFill>
        <p:spPr>
          <a:xfrm>
            <a:off x="1447800" y="3048000"/>
            <a:ext cx="1757656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YMERA_20140515_160735.jpg"/>
          <p:cNvPicPr>
            <a:picLocks noChangeAspect="1"/>
          </p:cNvPicPr>
          <p:nvPr/>
        </p:nvPicPr>
        <p:blipFill>
          <a:blip r:embed="rId9" cstate="print"/>
          <a:srcRect l="17713" r="30313" b="12201"/>
          <a:stretch>
            <a:fillRect/>
          </a:stretch>
        </p:blipFill>
        <p:spPr>
          <a:xfrm>
            <a:off x="2743200" y="4850904"/>
            <a:ext cx="1584176" cy="2007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69508583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06" b="18229"/>
          <a:stretch>
            <a:fillRect/>
          </a:stretch>
        </p:blipFill>
        <p:spPr>
          <a:xfrm rot="10800000">
            <a:off x="4495800" y="0"/>
            <a:ext cx="3733800" cy="2271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трана мастеров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990600"/>
            <a:ext cx="8153400" cy="5385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800" y="228600"/>
            <a:ext cx="74400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Видеоролик жители «Страны мастеров»</a:t>
            </a:r>
            <a:endParaRPr lang="ru-RU" sz="32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22098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9658" y="533400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28600"/>
            <a:ext cx="556220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дипломной работы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6950858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92" r="6620" b="17149"/>
          <a:stretch>
            <a:fillRect/>
          </a:stretch>
        </p:blipFill>
        <p:spPr>
          <a:xfrm rot="10800000">
            <a:off x="5257800" y="0"/>
            <a:ext cx="2980528" cy="33519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" y="213360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подтверждается следующим противоречием: между важностью организации внеурочной  деятельности в начальной школе и недостаточным уровнем освещенности этого материала в методической и педагогической литературе 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6257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Значимость работы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967335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74" y="1371600"/>
            <a:ext cx="913352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1.Осмысление необходимости введения</a:t>
            </a:r>
          </a:p>
          <a:p>
            <a:pPr marL="514350" lvl="0" indent="-51435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   внеурочной деятельности в соответствии</a:t>
            </a:r>
          </a:p>
          <a:p>
            <a:pPr marL="514350" lvl="0" indent="-51435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  с Федеральным государственным образовательным </a:t>
            </a:r>
          </a:p>
          <a:p>
            <a:pPr marL="514350" lvl="0" indent="-51435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  стандартом основного общего образования </a:t>
            </a:r>
          </a:p>
          <a:p>
            <a:pPr marL="514350" lvl="0" indent="-51435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  в образовательных учреждения.</a:t>
            </a:r>
          </a:p>
          <a:p>
            <a:pPr marL="514350" lvl="0" indent="-51435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2.Возможность применения рабочей программы </a:t>
            </a:r>
          </a:p>
          <a:p>
            <a:pPr marL="514350" lvl="0" indent="-51435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  и разработок занятий  в средних  </a:t>
            </a:r>
          </a:p>
          <a:p>
            <a:pPr marL="514350" lvl="0" indent="-51435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  образовательных учреждений</a:t>
            </a:r>
          </a:p>
          <a:p>
            <a:pPr marL="514350" lvl="0" indent="-51435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3.Разработка и проверка мониторинга результативности </a:t>
            </a:r>
          </a:p>
          <a:p>
            <a:pPr marL="514350" lvl="0" indent="-51435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     внеурочной деятельности « Страна мастеров»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ad46257293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0" y="838200"/>
            <a:ext cx="1838275" cy="985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" y="180201"/>
            <a:ext cx="84147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 внеурочной деятельности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школе.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проведения внеурочной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  </a:t>
            </a:r>
            <a:r>
              <a:rPr kumimoji="0" lang="ru-RU" sz="3600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Страна мастеров</a:t>
            </a:r>
            <a:r>
              <a:rPr kumimoji="0" lang="ru-RU" sz="3600" b="1" i="0" u="none" strike="noStrike" normalizeH="0" baseline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1" i="0" u="none" strike="noStrike" normalizeH="0" baseline="0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447800"/>
            <a:ext cx="6705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F0113"/>
                </a:solidFill>
                <a:ea typeface="Times New Roman" pitchFamily="18" charset="0"/>
                <a:cs typeface="Times New Roman" pitchFamily="18" charset="0"/>
              </a:rPr>
              <a:t>ВВЕДЕНИЕ</a:t>
            </a:r>
            <a:endParaRPr lang="ru-RU" sz="4000" dirty="0" smtClean="0">
              <a:solidFill>
                <a:srgbClr val="0F0113"/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F0113"/>
                </a:solidFill>
                <a:ea typeface="Times New Roman" pitchFamily="18" charset="0"/>
                <a:cs typeface="Times New Roman" pitchFamily="18" charset="0"/>
              </a:rPr>
              <a:t>ТРИ ГЛАВЫ</a:t>
            </a:r>
            <a:endParaRPr lang="ru-RU" sz="4000" dirty="0" smtClean="0">
              <a:solidFill>
                <a:srgbClr val="0F0113"/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F0113"/>
                </a:solidFill>
                <a:ea typeface="Times New Roman" pitchFamily="18" charset="0"/>
                <a:cs typeface="Times New Roman" pitchFamily="18" charset="0"/>
              </a:rPr>
              <a:t>ЗАКЛЮЧЕНИЕ</a:t>
            </a:r>
            <a:endParaRPr lang="ru-RU" sz="4000" dirty="0" smtClean="0">
              <a:solidFill>
                <a:srgbClr val="0F0113"/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F0113"/>
                </a:solidFill>
                <a:ea typeface="Times New Roman" pitchFamily="18" charset="0"/>
                <a:cs typeface="Times New Roman" pitchFamily="18" charset="0"/>
              </a:rPr>
              <a:t>БИБЛИОГРАФИЧЕСКИЙ СПИСОК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F0113"/>
                </a:solidFill>
                <a:ea typeface="Times New Roman" pitchFamily="18" charset="0"/>
                <a:cs typeface="Times New Roman" pitchFamily="18" charset="0"/>
              </a:rPr>
              <a:t>ПРИЛОЖЕНИЯ</a:t>
            </a:r>
            <a:r>
              <a:rPr lang="ru-RU" sz="4000" dirty="0" smtClean="0">
                <a:solidFill>
                  <a:srgbClr val="0F0113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381000"/>
            <a:ext cx="5539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работы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6950858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06" b="18229"/>
          <a:stretch>
            <a:fillRect/>
          </a:stretch>
        </p:blipFill>
        <p:spPr>
          <a:xfrm rot="16200000">
            <a:off x="5099846" y="4033046"/>
            <a:ext cx="5029200" cy="30591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079" y="228600"/>
            <a:ext cx="3803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введении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967335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957" y="1981200"/>
            <a:ext cx="9008043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 каждом человеке заложено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творческое начало.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Все творческие личности – увлекающиеся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натуры.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Декоративно-прикладное искусство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             является одним из факторов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             гармонического развития личности.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55092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865" t="30560" r="170" b="1401"/>
          <a:stretch>
            <a:fillRect/>
          </a:stretch>
        </p:blipFill>
        <p:spPr>
          <a:xfrm>
            <a:off x="6553200" y="457200"/>
            <a:ext cx="2300514" cy="21959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12" y="228600"/>
            <a:ext cx="4291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Первая глава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967335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066800"/>
            <a:ext cx="775346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Теоретические основы организации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внеурочной деятельности в школе.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2253734"/>
            <a:ext cx="8265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Понятие внеурочной деятельности в рамках ФГОС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533400" y="3276600"/>
          <a:ext cx="8229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1196</Words>
  <Application>Microsoft Office PowerPoint</Application>
  <PresentationFormat>Экран (4:3)</PresentationFormat>
  <Paragraphs>374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39</cp:revision>
  <dcterms:created xsi:type="dcterms:W3CDTF">2014-06-10T08:04:43Z</dcterms:created>
  <dcterms:modified xsi:type="dcterms:W3CDTF">2014-06-29T20:15:49Z</dcterms:modified>
</cp:coreProperties>
</file>